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p:regular r:id="rId52"/>
      <p:bold r:id="rId53"/>
      <p:italic r:id="rId54"/>
      <p:boldItalic r:id="rId55"/>
    </p:embeddedFont>
    <p:embeddedFont>
      <p:font typeface="Proxima Nova"/>
      <p:regular r:id="rId56"/>
      <p:bold r:id="rId57"/>
      <p:italic r:id="rId58"/>
      <p:boldItalic r:id="rId59"/>
    </p:embeddedFont>
    <p:embeddedFont>
      <p:font typeface="Roboto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BE90D5-52D2-41F5-BB8A-61D4F559A019}">
  <a:tblStyle styleId="{E5BE90D5-52D2-41F5-BB8A-61D4F559A01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italic.fntdata"/><Relationship Id="rId61" Type="http://schemas.openxmlformats.org/officeDocument/2006/relationships/font" Target="fonts/RobotoMono-bold.fntdata"/><Relationship Id="rId20" Type="http://schemas.openxmlformats.org/officeDocument/2006/relationships/slide" Target="slides/slide14.xml"/><Relationship Id="rId63" Type="http://schemas.openxmlformats.org/officeDocument/2006/relationships/font" Target="fonts/RobotoMon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f5c060ba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8f5c060ba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b6063fd6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b6063fd6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d3cc1e0f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d3cc1e0f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b6063fd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b6063fd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b6063fd6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b6063fd6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d3cc1e0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d3cc1e0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b61bd52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b61bd52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Are you a AI / LLM enthusiast who finds the power of LangChain fascinating? Are you currently learning and utilizing this innovative technology? Look no further! Our meetup group is the perfect platform for you to connect with like-minded individuals in the Austin area who share your passion for LangChain.</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Whether you're a beginner eager to dive into the world of LangChain or an experienced user looking to expand your knowledge, our group provides an inclusive and supportive environment for all levels of expertise. Join us to engage in enlightening discussions, share valuable insights, and collaborate on exciting projects related to LangChain.</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Here's what you can expect from our meetup group:</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Informative Presentations: We regularly host presentations by industry experts, researchers, and practitioners who will share their expertise and insights into the latest advancements in LangChain. These talks will cover various aspects, including best practices, practical applications, and future trends.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Hands-on Workshops: Get ready to roll up your sleeves and get your hands dirty! We organize interactive workshops that allow you to put your knowledge into practice. Learn how to leverage LangChain effectively through practical exercises, coding sessions, and collaborative problem-solving activities.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Networking Opportunities: Connect with fellow language enthusiasts, developers, researchers, and professionals who are passionate about LangChain. Expand your professional network, exchange ideas, and foster meaningful connections that can potentially lead to exciting collaborations or career opportunities.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Project Showcases: Share your LangChain projects and see what others have been working on. Our group provides a platform for members to showcase their creations, seek feedback, and receive support and encouragement from the community. This is a fantastic opportunity to gain inspiration, learn from others, and contribute to the growth of the LangChain ecosystem.</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Q&amp;A Sessions and Discussions: Have burning questions or specific topics you'd like to explore? Our meetups include interactive Q&amp;A sessions and group discussions where you can seek clarifications, share your experiences, and engage in thought-provoking conversations about LangChain and its applications.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Join us today and become part of the vibrant Austin LangChain community! Let's learn, collaborate, and shape the future of language technology together. Whether you're a student, professional, researcher, or simply a curious individual, we welcome everyone with open arms. Together, we'll unlock the true potential of LangChain and revolutionize the way we interact with languages.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Note: This meetup group is conducted in English, and proficiency in LangChain is not a prerequisite for participation. We believe in creating an inclusive environment where everyone can learn and grow together.</a:t>
            </a:r>
            <a:endParaRPr sz="1200">
              <a:solidFill>
                <a:schemeClr val="dk1"/>
              </a:solidFill>
              <a:highlight>
                <a:srgbClr val="F6F7F8"/>
              </a:highlight>
              <a:latin typeface="Roboto"/>
              <a:ea typeface="Roboto"/>
              <a:cs typeface="Roboto"/>
              <a:sym typeface="Roboto"/>
            </a:endParaRPr>
          </a:p>
          <a:p>
            <a:pPr indent="0" lvl="0" marL="0" rtl="0" algn="l">
              <a:spcBef>
                <a:spcPts val="3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0b398074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0b398074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b61bd522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b61bd522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28bdc1ca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28bdc1ca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f5c060ba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8f5c060ba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d3cc1e0f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d3cc1e0f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b61bd522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b61bd522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28bdc1ca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28bdc1ca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b6063fd6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eb6063fd6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b6063fd6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b6063fd6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b6063fd6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eb6063fd6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b6063fd6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b6063fd6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b6063fd6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eb6063fd6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b6063fd6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b6063fd6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b6063fd6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b6063fd6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b6063fd6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b6063fd6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8f5c060ba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8f5c060ba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Are you a AI / LLM enthusiast who finds the power of LangChain fascinating? Are you currently learning and utilizing this innovative technology? Look no further! Our meetup group is the perfect platform for you to connect with like-minded individuals in the Austin area who share your passion for LangChain.</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Whether you're a beginner eager to dive into the world of LangChain or an experienced user looking to expand your knowledge, our group provides an inclusive and supportive environment for all levels of expertise. Join us to engage in enlightening discussions, share valuable insights, and collaborate on exciting projects related to LangChain.</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Here's what you can expect from our meetup group:</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Informative Presentations: We regularly host presentations by industry experts, researchers, and practitioners who will share their expertise and insights into the latest advancements in LangChain. These talks will cover various aspects, including best practices, practical applications, and future trends.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Hands-on Workshops: Get ready to roll up your sleeves and get your hands dirty! We organize interactive workshops that allow you to put your knowledge into practice. Learn how to leverage LangChain effectively through practical exercises, coding sessions, and collaborative problem-solving activities.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Networking Opportunities: Connect with fellow language enthusiasts, developers, researchers, and professionals who are passionate about LangChain. Expand your professional network, exchange ideas, and foster meaningful connections that can potentially lead to exciting collaborations or career opportunities.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Project Showcases: Share your LangChain projects and see what others have been working on. Our group provides a platform for members to showcase their creations, seek feedback, and receive support and encouragement from the community. This is a fantastic opportunity to gain inspiration, learn from others, and contribute to the growth of the LangChain ecosystem.</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Q&amp;A Sessions and Discussions: Have burning questions or specific topics you'd like to explore? Our meetups include interactive Q&amp;A sessions and group discussions where you can seek clarifications, share your experiences, and engage in thought-provoking conversations about LangChain and its applications.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Join us today and become part of the vibrant Austin LangChain community! Let's learn, collaborate, and shape the future of language technology together. Whether you're a student, professional, researcher, or simply a curious individual, we welcome everyone with open arms. Together, we'll unlock the true potential of LangChain and revolutionize the way we interact with languages.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Note: This meetup group is conducted in English, and proficiency in LangChain is not a prerequisite for participation. We believe in creating an inclusive environment where everyone can learn and grow together.</a:t>
            </a:r>
            <a:endParaRPr sz="1200">
              <a:solidFill>
                <a:schemeClr val="dk1"/>
              </a:solidFill>
              <a:highlight>
                <a:srgbClr val="F6F7F8"/>
              </a:highlight>
              <a:latin typeface="Roboto"/>
              <a:ea typeface="Roboto"/>
              <a:cs typeface="Roboto"/>
              <a:sym typeface="Roboto"/>
            </a:endParaRPr>
          </a:p>
          <a:p>
            <a:pPr indent="0" lvl="0" marL="0" rtl="0" algn="l">
              <a:spcBef>
                <a:spcPts val="3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b6063fd6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b6063fd6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b6063fd6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b6063fd6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b6063fd6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eb6063fd6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b6063fd6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eb6063fd6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b6063fd6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eb6063fd6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b6063fd6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eb6063fd6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b6063fd6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b6063fd6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b6063fd6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eb6063fd6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b6063fd6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eb6063fd6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Purpose of the app - use case and back story</a:t>
            </a:r>
            <a:endParaRPr/>
          </a:p>
          <a:p>
            <a:pPr indent="-298450" lvl="1" marL="914400" rtl="0" algn="l">
              <a:lnSpc>
                <a:spcPct val="115000"/>
              </a:lnSpc>
              <a:spcBef>
                <a:spcPts val="0"/>
              </a:spcBef>
              <a:spcAft>
                <a:spcPts val="0"/>
              </a:spcAft>
              <a:buClr>
                <a:schemeClr val="dk1"/>
              </a:buClr>
              <a:buSzPts val="1100"/>
              <a:buChar char="○"/>
            </a:pPr>
            <a:r>
              <a:rPr lang="en"/>
              <a:t>Dad’s interest in tech, AI, and followed frustration</a:t>
            </a:r>
            <a:endParaRPr/>
          </a:p>
          <a:p>
            <a:pPr indent="-298450" lvl="1" marL="914400" rtl="0" algn="l">
              <a:lnSpc>
                <a:spcPct val="115000"/>
              </a:lnSpc>
              <a:spcBef>
                <a:spcPts val="0"/>
              </a:spcBef>
              <a:spcAft>
                <a:spcPts val="0"/>
              </a:spcAft>
              <a:buClr>
                <a:schemeClr val="dk1"/>
              </a:buClr>
              <a:buSzPts val="1100"/>
              <a:buChar char="○"/>
            </a:pPr>
            <a:r>
              <a:rPr lang="en"/>
              <a:t>My interest in AI and how to integrate it within products</a:t>
            </a:r>
            <a:endParaRPr/>
          </a:p>
          <a:p>
            <a:pPr indent="-298450" lvl="1" marL="914400" rtl="0" algn="l">
              <a:lnSpc>
                <a:spcPct val="115000"/>
              </a:lnSpc>
              <a:spcBef>
                <a:spcPts val="0"/>
              </a:spcBef>
              <a:spcAft>
                <a:spcPts val="0"/>
              </a:spcAft>
              <a:buClr>
                <a:schemeClr val="dk1"/>
              </a:buClr>
              <a:buSzPts val="1100"/>
              <a:buChar char="○"/>
            </a:pPr>
            <a:r>
              <a:rPr lang="en"/>
              <a:t>Specific use case for legal documents (non-competes)</a:t>
            </a:r>
            <a:endParaRPr/>
          </a:p>
          <a:p>
            <a:pPr indent="-298450" lvl="0" marL="457200" rtl="0" algn="l">
              <a:lnSpc>
                <a:spcPct val="115000"/>
              </a:lnSpc>
              <a:spcBef>
                <a:spcPts val="0"/>
              </a:spcBef>
              <a:spcAft>
                <a:spcPts val="0"/>
              </a:spcAft>
              <a:buClr>
                <a:schemeClr val="dk1"/>
              </a:buClr>
              <a:buSzPts val="1100"/>
              <a:buChar char="●"/>
            </a:pPr>
            <a:r>
              <a:rPr lang="en"/>
              <a:t>Create a template for full-stack, LangChain integrated web app</a:t>
            </a:r>
            <a:endParaRPr/>
          </a:p>
          <a:p>
            <a:pPr indent="-298450" lvl="1" marL="914400" rtl="0" algn="l">
              <a:lnSpc>
                <a:spcPct val="115000"/>
              </a:lnSpc>
              <a:spcBef>
                <a:spcPts val="0"/>
              </a:spcBef>
              <a:spcAft>
                <a:spcPts val="0"/>
              </a:spcAft>
              <a:buClr>
                <a:schemeClr val="dk1"/>
              </a:buClr>
              <a:buSzPts val="1100"/>
              <a:buChar char="○"/>
            </a:pPr>
            <a:r>
              <a:rPr lang="en"/>
              <a:t>Current use case presented opportunity to learn</a:t>
            </a:r>
            <a:endParaRPr/>
          </a:p>
          <a:p>
            <a:pPr indent="-298450" lvl="1" marL="914400" rtl="0" algn="l">
              <a:lnSpc>
                <a:spcPct val="115000"/>
              </a:lnSpc>
              <a:spcBef>
                <a:spcPts val="0"/>
              </a:spcBef>
              <a:spcAft>
                <a:spcPts val="0"/>
              </a:spcAft>
              <a:buClr>
                <a:schemeClr val="dk1"/>
              </a:buClr>
              <a:buSzPts val="1100"/>
              <a:buChar char="○"/>
            </a:pPr>
            <a:r>
              <a:rPr lang="en"/>
              <a:t>Create a reusable template for other projects or ideas</a:t>
            </a:r>
            <a:endParaRPr/>
          </a:p>
          <a:p>
            <a:pPr indent="-298450" lvl="0" marL="457200" rtl="0" algn="l">
              <a:lnSpc>
                <a:spcPct val="115000"/>
              </a:lnSpc>
              <a:spcBef>
                <a:spcPts val="0"/>
              </a:spcBef>
              <a:spcAft>
                <a:spcPts val="0"/>
              </a:spcAft>
              <a:buClr>
                <a:schemeClr val="dk1"/>
              </a:buClr>
              <a:buSzPts val="1100"/>
              <a:buChar char="●"/>
            </a:pPr>
            <a:r>
              <a:rPr lang="en"/>
              <a:t>Have a project for learning and sharing</a:t>
            </a:r>
            <a:endParaRPr/>
          </a:p>
          <a:p>
            <a:pPr indent="-298450" lvl="1" marL="914400" rtl="0" algn="l">
              <a:lnSpc>
                <a:spcPct val="115000"/>
              </a:lnSpc>
              <a:spcBef>
                <a:spcPts val="0"/>
              </a:spcBef>
              <a:spcAft>
                <a:spcPts val="0"/>
              </a:spcAft>
              <a:buClr>
                <a:schemeClr val="dk1"/>
              </a:buClr>
              <a:buSzPts val="1100"/>
              <a:buChar char="○"/>
            </a:pPr>
            <a:r>
              <a:rPr lang="en"/>
              <a:t>Wanted to share, get feedback, and offer the opportunity to jump in and learn with me</a:t>
            </a:r>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b6063fd6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b6063fd6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Next.js 14</a:t>
            </a:r>
            <a:endParaRPr/>
          </a:p>
          <a:p>
            <a:pPr indent="-298450" lvl="1" marL="914400" rtl="0" algn="l">
              <a:spcBef>
                <a:spcPts val="0"/>
              </a:spcBef>
              <a:spcAft>
                <a:spcPts val="0"/>
              </a:spcAft>
              <a:buSzPts val="1100"/>
              <a:buChar char="○"/>
            </a:pPr>
            <a:r>
              <a:rPr lang="en"/>
              <a:t>Have a component library integrated into the application</a:t>
            </a:r>
            <a:endParaRPr/>
          </a:p>
          <a:p>
            <a:pPr indent="-298450" lvl="1" marL="914400" rtl="0" algn="l">
              <a:spcBef>
                <a:spcPts val="0"/>
              </a:spcBef>
              <a:spcAft>
                <a:spcPts val="0"/>
              </a:spcAft>
              <a:buSzPts val="1100"/>
              <a:buChar char="○"/>
            </a:pPr>
            <a:r>
              <a:rPr lang="en"/>
              <a:t>NextAuth.js - have auth working for sign in… but we’ll get back to this</a:t>
            </a:r>
            <a:endParaRPr/>
          </a:p>
          <a:p>
            <a:pPr indent="-298450" lvl="1" marL="914400" rtl="0" algn="l">
              <a:spcBef>
                <a:spcPts val="0"/>
              </a:spcBef>
              <a:spcAft>
                <a:spcPts val="0"/>
              </a:spcAft>
              <a:buSzPts val="1100"/>
              <a:buChar char="○"/>
            </a:pPr>
            <a:r>
              <a:rPr lang="en"/>
              <a:t>V0.dev - used for mock up ideas a components</a:t>
            </a:r>
            <a:endParaRPr/>
          </a:p>
          <a:p>
            <a:pPr indent="-298450" lvl="0" marL="457200" rtl="0" algn="l">
              <a:spcBef>
                <a:spcPts val="0"/>
              </a:spcBef>
              <a:spcAft>
                <a:spcPts val="0"/>
              </a:spcAft>
              <a:buSzPts val="1100"/>
              <a:buChar char="●"/>
            </a:pPr>
            <a:r>
              <a:rPr lang="en"/>
              <a:t>FastAPI w/ LangServe</a:t>
            </a:r>
            <a:endParaRPr/>
          </a:p>
          <a:p>
            <a:pPr indent="-298450" lvl="1" marL="914400" rtl="0" algn="l">
              <a:spcBef>
                <a:spcPts val="0"/>
              </a:spcBef>
              <a:spcAft>
                <a:spcPts val="0"/>
              </a:spcAft>
              <a:buSzPts val="1100"/>
              <a:buChar char="○"/>
            </a:pPr>
            <a:r>
              <a:rPr lang="en"/>
              <a:t>Have a server using LangServe</a:t>
            </a:r>
            <a:endParaRPr/>
          </a:p>
          <a:p>
            <a:pPr indent="-298450" lvl="2" marL="1371600" rtl="0" algn="l">
              <a:spcBef>
                <a:spcPts val="0"/>
              </a:spcBef>
              <a:spcAft>
                <a:spcPts val="0"/>
              </a:spcAft>
              <a:buSzPts val="1100"/>
              <a:buChar char="■"/>
            </a:pPr>
            <a:r>
              <a:rPr lang="en"/>
              <a:t>LangServe built on FastAPI</a:t>
            </a:r>
            <a:endParaRPr/>
          </a:p>
          <a:p>
            <a:pPr indent="-298450" lvl="0" marL="457200" rtl="0" algn="l">
              <a:spcBef>
                <a:spcPts val="0"/>
              </a:spcBef>
              <a:spcAft>
                <a:spcPts val="0"/>
              </a:spcAft>
              <a:buSzPts val="1100"/>
              <a:buChar char="●"/>
            </a:pPr>
            <a:r>
              <a:rPr lang="en"/>
              <a:t>MongoDB</a:t>
            </a:r>
            <a:endParaRPr/>
          </a:p>
          <a:p>
            <a:pPr indent="-298450" lvl="1" marL="914400" rtl="0" algn="l">
              <a:spcBef>
                <a:spcPts val="0"/>
              </a:spcBef>
              <a:spcAft>
                <a:spcPts val="0"/>
              </a:spcAft>
              <a:buSzPts val="1100"/>
              <a:buChar char="○"/>
            </a:pPr>
            <a:r>
              <a:rPr lang="en"/>
              <a:t>Deployed to cloud on MongoDB Atlas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d3cc1e0f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d3cc1e0f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b6063fd6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b6063fd6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b6063fd6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eb6063fd6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eb6063fd6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eb6063fd6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b6063fd6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b6063fd6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b6063fd6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eb6063fd6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eb6063fd6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eb6063fd6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Are you a AI / LLM enthusiast who finds the power of LangChain fascinating? Are you currently learning and utilizing this innovative technology? Look no further! Our meetup group is the perfect platform for you to connect with like-minded individuals in the Austin area who share your passion for LangChain.</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Whether you're a beginner eager to dive into the world of LangChain or an experienced user looking to expand your knowledge, our group provides an inclusive and supportive environment for all levels of expertise. Join us to engage in enlightening discussions, share valuable insights, and collaborate on exciting projects related to LangChain.</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Here's what you can expect from our meetup group:</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Informative Presentations: We regularly host presentations by industry experts, researchers, and practitioners who will share their expertise and insights into the latest advancements in LangChain. These talks will cover various aspects, including best practices, practical applications, and future trends.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Hands-on Workshops: Get ready to roll up your sleeves and get your hands dirty! We organize interactive workshops that allow you to put your knowledge into practice. Learn how to leverage LangChain effectively through practical exercises, coding sessions, and collaborative problem-solving activities.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Networking Opportunities: Connect with fellow language enthusiasts, developers, researchers, and professionals who are passionate about LangChain. Expand your professional network, exchange ideas, and foster meaningful connections that can potentially lead to exciting collaborations or career opportunities.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Project Showcases: Share your LangChain projects and see what others have been working on. Our group provides a platform for members to showcase their creations, seek feedback, and receive support and encouragement from the community. This is a fantastic opportunity to gain inspiration, learn from others, and contribute to the growth of the LangChain ecosystem.</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Q&amp;A Sessions and Discussions: Have burning questions or specific topics you'd like to explore? Our meetups include interactive Q&amp;A sessions and group discussions where you can seek clarifications, share your experiences, and engage in thought-provoking conversations about LangChain and its applications.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Join us today and become part of the vibrant Austin LangChain community! Let's learn, collaborate, and shape the future of language technology together. Whether you're a student, professional, researcher, or simply a curious individual, we welcome everyone with open arms. Together, we'll unlock the true potential of LangChain and revolutionize the way we interact with languages.</a:t>
            </a:r>
            <a:endParaRPr sz="1200">
              <a:solidFill>
                <a:schemeClr val="dk1"/>
              </a:solidFill>
              <a:highlight>
                <a:srgbClr val="F6F7F8"/>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6F7F8"/>
                </a:highlight>
                <a:latin typeface="Roboto"/>
                <a:ea typeface="Roboto"/>
                <a:cs typeface="Roboto"/>
                <a:sym typeface="Roboto"/>
              </a:rPr>
              <a:t>Note: This meetup group is conducted in English, and proficiency in LangChain is not a prerequisite for participation. We believe in creating an inclusive environment where everyone can learn and grow together.</a:t>
            </a:r>
            <a:endParaRPr sz="1200">
              <a:solidFill>
                <a:schemeClr val="dk1"/>
              </a:solidFill>
              <a:highlight>
                <a:srgbClr val="F6F7F8"/>
              </a:highlight>
              <a:latin typeface="Roboto"/>
              <a:ea typeface="Roboto"/>
              <a:cs typeface="Roboto"/>
              <a:sym typeface="Roboto"/>
            </a:endParaRPr>
          </a:p>
          <a:p>
            <a:pPr indent="0" lvl="0" marL="0" rtl="0" algn="l">
              <a:spcBef>
                <a:spcPts val="3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b6063fd6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eb6063fd69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b6063fd69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eb6063fd69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b6063fd69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b6063fd69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b6063fd6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b6063fd6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Prompts </a:t>
            </a:r>
            <a:endParaRPr/>
          </a:p>
          <a:p>
            <a:pPr indent="0" lvl="0" marL="0" rtl="0" algn="l">
              <a:spcBef>
                <a:spcPts val="0"/>
              </a:spcBef>
              <a:spcAft>
                <a:spcPts val="0"/>
              </a:spcAft>
              <a:buNone/>
            </a:pPr>
            <a:r>
              <a:rPr lang="en"/>
              <a:t>Notes:</a:t>
            </a:r>
            <a:endParaRPr/>
          </a:p>
          <a:p>
            <a:pPr indent="0" lvl="0" marL="0" rtl="0" algn="l">
              <a:spcBef>
                <a:spcPts val="0"/>
              </a:spcBef>
              <a:spcAft>
                <a:spcPts val="0"/>
              </a:spcAft>
              <a:buNone/>
            </a:pPr>
            <a:r>
              <a:rPr lang="en"/>
              <a:t>Break into a six slide deck. Put an easy visuals to describe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b6063fd6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b6063fd69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langchain.com/" TargetMode="External"/><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38.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langchain.com/" TargetMode="External"/><Relationship Id="rId4" Type="http://schemas.openxmlformats.org/officeDocument/2006/relationships/image" Target="../media/image9.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meet.aimug.org/session/6cacd549-11e1-42c2-a3bc-01def0906ac2" TargetMode="External"/><Relationship Id="rId4" Type="http://schemas.openxmlformats.org/officeDocument/2006/relationships/image" Target="../media/image8.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iscord.gg/fjQfpwcsZX" TargetMode="External"/><Relationship Id="rId4" Type="http://schemas.openxmlformats.org/officeDocument/2006/relationships/hyperlink" Target="https://github.com/colinmcnamara/austin_langchain" TargetMode="External"/><Relationship Id="rId5" Type="http://schemas.openxmlformats.org/officeDocument/2006/relationships/hyperlink" Target="https://www.meetup.com/austin-lanchain-ai-group/" TargetMode="External"/><Relationship Id="rId6" Type="http://schemas.openxmlformats.org/officeDocument/2006/relationships/hyperlink" Target="https://twitter.com/AustinLangChain" TargetMode="External"/><Relationship Id="rId7" Type="http://schemas.openxmlformats.org/officeDocument/2006/relationships/hyperlink" Target="https://www.youtube.com/@AustinLangChain" TargetMode="External"/><Relationship Id="rId8"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meetup.com/austin-langchain-ai-group/events/299873427/" TargetMode="External"/><Relationship Id="rId4" Type="http://schemas.openxmlformats.org/officeDocument/2006/relationships/hyperlink" Target="https://discord.gg/fjQfpwcsZX" TargetMode="External"/><Relationship Id="rId9" Type="http://schemas.openxmlformats.org/officeDocument/2006/relationships/image" Target="../media/image27.png"/><Relationship Id="rId5" Type="http://schemas.openxmlformats.org/officeDocument/2006/relationships/hyperlink" Target="https://app.sessions.us/session/56b791ec-0676-45ee-9caf-cfd72b3faa32" TargetMode="External"/><Relationship Id="rId6" Type="http://schemas.openxmlformats.org/officeDocument/2006/relationships/hyperlink" Target="https://www.youtube.com/watch?v=c-7xpl7ahZw&amp;t=106s" TargetMode="External"/><Relationship Id="rId7" Type="http://schemas.openxmlformats.org/officeDocument/2006/relationships/image" Target="../media/image34.pn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langchain.com/" TargetMode="External"/><Relationship Id="rId4" Type="http://schemas.openxmlformats.org/officeDocument/2006/relationships/image" Target="../media/image9.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iscord.gg/fjQfpwcsZX" TargetMode="External"/><Relationship Id="rId4" Type="http://schemas.openxmlformats.org/officeDocument/2006/relationships/hyperlink" Target="https://app.sessions.us/session/56b791ec-0676-45ee-9caf-cfd72b3faa32" TargetMode="External"/><Relationship Id="rId5" Type="http://schemas.openxmlformats.org/officeDocument/2006/relationships/hyperlink" Target="https://www.meetup.com/austin-langchain-ai-group/events/302162630/?slug=austin-langchain-ai-group&amp;eventId=30108761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jpg"/><Relationship Id="rId4" Type="http://schemas.openxmlformats.org/officeDocument/2006/relationships/hyperlink" Target="https://www.linkedin.com/in/-karim-lalani/" TargetMode="External"/><Relationship Id="rId9" Type="http://schemas.openxmlformats.org/officeDocument/2006/relationships/image" Target="../media/image20.png"/><Relationship Id="rId5" Type="http://schemas.openxmlformats.org/officeDocument/2006/relationships/hyperlink" Target="https://github.com/lalanikarim" TargetMode="External"/><Relationship Id="rId6" Type="http://schemas.openxmlformats.org/officeDocument/2006/relationships/hyperlink" Target="https://medium.com/@klcoder" TargetMode="External"/><Relationship Id="rId7" Type="http://schemas.openxmlformats.org/officeDocument/2006/relationships/image" Target="../media/image14.png"/><Relationship Id="rId8"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0" Type="http://schemas.openxmlformats.org/officeDocument/2006/relationships/hyperlink" Target="https://duckduckgo.com/" TargetMode="External"/><Relationship Id="rId11" Type="http://schemas.openxmlformats.org/officeDocument/2006/relationships/hyperlink" Target="https://build.nvidia.com/meta/llama3-8b" TargetMode="External"/><Relationship Id="rId22" Type="http://schemas.openxmlformats.org/officeDocument/2006/relationships/hyperlink" Target="https://www.langchain.com/" TargetMode="External"/><Relationship Id="rId10" Type="http://schemas.openxmlformats.org/officeDocument/2006/relationships/hyperlink" Target="https://www.nvidia.com/en-us/ai/" TargetMode="External"/><Relationship Id="rId21" Type="http://schemas.openxmlformats.org/officeDocument/2006/relationships/hyperlink" Target="https://www.langchain.com/" TargetMode="External"/><Relationship Id="rId13" Type="http://schemas.openxmlformats.org/officeDocument/2006/relationships/hyperlink" Target="https://build.nvidia.com/microsoft/phi-3-vision-128k-instruct" TargetMode="External"/><Relationship Id="rId24" Type="http://schemas.openxmlformats.org/officeDocument/2006/relationships/hyperlink" Target="https://docs.smith.langchain.com/" TargetMode="External"/><Relationship Id="rId12" Type="http://schemas.openxmlformats.org/officeDocument/2006/relationships/hyperlink" Target="https://build.nvidia.com/meta/llama3-8b" TargetMode="External"/><Relationship Id="rId23" Type="http://schemas.openxmlformats.org/officeDocument/2006/relationships/hyperlink" Target="https://docs.smith.langchain.com/" TargetMode="External"/><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huggingface.co/openai/whisper-small" TargetMode="External"/><Relationship Id="rId4" Type="http://schemas.openxmlformats.org/officeDocument/2006/relationships/hyperlink" Target="https://huggingface.co/openai/whisper-small" TargetMode="External"/><Relationship Id="rId9" Type="http://schemas.openxmlformats.org/officeDocument/2006/relationships/hyperlink" Target="https://www.nvidia.com/en-us/ai/" TargetMode="External"/><Relationship Id="rId15" Type="http://schemas.openxmlformats.org/officeDocument/2006/relationships/hyperlink" Target="https://build.nvidia.com/nvidia/embed-qa-4" TargetMode="External"/><Relationship Id="rId14" Type="http://schemas.openxmlformats.org/officeDocument/2006/relationships/hyperlink" Target="https://build.nvidia.com/microsoft/phi-3-vision-128k-instruct" TargetMode="External"/><Relationship Id="rId17" Type="http://schemas.openxmlformats.org/officeDocument/2006/relationships/hyperlink" Target="https://surrealdb.com/" TargetMode="External"/><Relationship Id="rId16" Type="http://schemas.openxmlformats.org/officeDocument/2006/relationships/hyperlink" Target="https://build.nvidia.com/nvidia/embed-qa-4" TargetMode="External"/><Relationship Id="rId5" Type="http://schemas.openxmlformats.org/officeDocument/2006/relationships/hyperlink" Target="https://huggingface.co/suno/bark-small" TargetMode="External"/><Relationship Id="rId19" Type="http://schemas.openxmlformats.org/officeDocument/2006/relationships/hyperlink" Target="https://duckduckgo.com/" TargetMode="External"/><Relationship Id="rId6" Type="http://schemas.openxmlformats.org/officeDocument/2006/relationships/hyperlink" Target="https://huggingface.co/suno/bark-small" TargetMode="External"/><Relationship Id="rId18" Type="http://schemas.openxmlformats.org/officeDocument/2006/relationships/hyperlink" Target="https://surrealdb.com/" TargetMode="External"/><Relationship Id="rId7" Type="http://schemas.openxmlformats.org/officeDocument/2006/relationships/hyperlink" Target="https://github.com/lalanikarim/webrtc-ai-voice-chat/" TargetMode="External"/><Relationship Id="rId8" Type="http://schemas.openxmlformats.org/officeDocument/2006/relationships/hyperlink" Target="https://github.com/lalanikarim/webrtc-ai-voice-cha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lalanikarim/style-guide-ai-assistant/blob/main/tool_calling_model.py" TargetMode="External"/><Relationship Id="rId4" Type="http://schemas.openxmlformats.org/officeDocument/2006/relationships/hyperlink" Target="https://github.com/langchain-ai/langchain/pull/2319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iscord.gg/fjQfpwcsZX" TargetMode="External"/><Relationship Id="rId4" Type="http://schemas.openxmlformats.org/officeDocument/2006/relationships/hyperlink" Target="https://github.com/colinmcnamara/austin_langchain" TargetMode="External"/><Relationship Id="rId5" Type="http://schemas.openxmlformats.org/officeDocument/2006/relationships/hyperlink" Target="https://www.meetup.com/austin-lanchain-ai-group/" TargetMode="External"/><Relationship Id="rId6" Type="http://schemas.openxmlformats.org/officeDocument/2006/relationships/hyperlink" Target="https://twitter.com/AustinLangChain" TargetMode="External"/><Relationship Id="rId7" Type="http://schemas.openxmlformats.org/officeDocument/2006/relationships/hyperlink" Target="https://www.youtube.com/@AustinLangChain" TargetMode="External"/><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youtube.com/watch?v=aWYGDufOR_k" TargetMode="External"/><Relationship Id="rId4"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lalanikarim/style-guide-ai-assistant/" TargetMode="External"/><Relationship Id="rId4" Type="http://schemas.openxmlformats.org/officeDocument/2006/relationships/hyperlink" Target="https://build.nvidia.com/explore/discover" TargetMode="External"/><Relationship Id="rId5" Type="http://schemas.openxmlformats.org/officeDocument/2006/relationships/hyperlink" Target="https://surrealdb.com/" TargetMode="External"/><Relationship Id="rId6" Type="http://schemas.openxmlformats.org/officeDocument/2006/relationships/hyperlink" Target="https://www.langchain.com/" TargetMode="External"/><Relationship Id="rId7" Type="http://schemas.openxmlformats.org/officeDocument/2006/relationships/hyperlink" Target="https://www.meetup.com/austin-langchain-ai-group/"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github.com/jacksonarnold/assistant-langserve-api/tree/main" TargetMode="External"/><Relationship Id="rId4" Type="http://schemas.openxmlformats.org/officeDocument/2006/relationships/hyperlink" Target="https://github.com/jacksonarnold/assistant-langserve-api/tree/main" TargetMode="External"/><Relationship Id="rId9" Type="http://schemas.openxmlformats.org/officeDocument/2006/relationships/hyperlink" Target="https://www.linkedin.com/in/jackson-s-arnold/" TargetMode="External"/><Relationship Id="rId5" Type="http://schemas.openxmlformats.org/officeDocument/2006/relationships/hyperlink" Target="https://github.com/jacksonarnold/summarizer-app" TargetMode="External"/><Relationship Id="rId6" Type="http://schemas.openxmlformats.org/officeDocument/2006/relationships/hyperlink" Target="https://github.com/jacksonarnold/summarizer-app" TargetMode="External"/><Relationship Id="rId7" Type="http://schemas.openxmlformats.org/officeDocument/2006/relationships/hyperlink" Target="https://docs.google.com/presentation/d/10SIfXZiJGn8CIkK5vZGVN7n7bZKCnE6G052RONq4hNQ/edit?usp=sharing" TargetMode="External"/><Relationship Id="rId8" Type="http://schemas.openxmlformats.org/officeDocument/2006/relationships/hyperlink" Target="https://www.linkedin.com/in/jackson-s-arnol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meet.aimug.org/session/6cacd549-11e1-42c2-a3bc-01def0906ac2" TargetMode="External"/><Relationship Id="rId4" Type="http://schemas.openxmlformats.org/officeDocument/2006/relationships/image" Target="../media/image8.png"/><Relationship Id="rId5"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jacksonarnold/assistant-langserve-api/tree/main" TargetMode="External"/><Relationship Id="rId4" Type="http://schemas.openxmlformats.org/officeDocument/2006/relationships/hyperlink" Target="https://github.com/jacksonarnold/summarizer-app"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jp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iscord.gg/fjQfpwcsZX" TargetMode="External"/><Relationship Id="rId4" Type="http://schemas.openxmlformats.org/officeDocument/2006/relationships/hyperlink" Target="https://github.com/colinmcnamara/austin_langchain" TargetMode="External"/><Relationship Id="rId5" Type="http://schemas.openxmlformats.org/officeDocument/2006/relationships/hyperlink" Target="https://www.meetup.com/austin-lanchain-ai-group/" TargetMode="External"/><Relationship Id="rId6" Type="http://schemas.openxmlformats.org/officeDocument/2006/relationships/hyperlink" Target="https://twitter.com/AustinLangChain" TargetMode="External"/><Relationship Id="rId7" Type="http://schemas.openxmlformats.org/officeDocument/2006/relationships/hyperlink" Target="https://www.youtube.com/@AustinLangChain" TargetMode="External"/><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colinmcnamara.com" TargetMode="External"/><Relationship Id="rId4" Type="http://schemas.openxmlformats.org/officeDocument/2006/relationships/hyperlink" Target="https://www.linkedin.com/in/colinmcnamara/" TargetMode="External"/><Relationship Id="rId5" Type="http://schemas.openxmlformats.org/officeDocument/2006/relationships/hyperlink" Target="http://www.twitter.com/colinmcnamara" TargetMode="External"/><Relationship Id="rId6" Type="http://schemas.openxmlformats.org/officeDocument/2006/relationships/image" Target="../media/image13.png"/><Relationship Id="rId7"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blog.langchain.dev/" TargetMode="External"/><Relationship Id="rId4" Type="http://schemas.openxmlformats.org/officeDocument/2006/relationships/hyperlink" Target="https://github.com/langchain-ai/langchain" TargetMode="External"/><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500"/>
              <a:t>🦜</a:t>
            </a:r>
            <a:r>
              <a:rPr b="1" lang="en" sz="4500">
                <a:solidFill>
                  <a:schemeClr val="accent5"/>
                </a:solidFill>
                <a:highlight>
                  <a:schemeClr val="lt1"/>
                </a:highlight>
                <a:uFill>
                  <a:noFill/>
                </a:uFill>
                <a:hlinkClick r:id="rId3">
                  <a:extLst>
                    <a:ext uri="{A12FA001-AC4F-418D-AE19-62706E023703}">
                      <ahyp:hlinkClr val="tx"/>
                    </a:ext>
                  </a:extLst>
                </a:hlinkClick>
              </a:rPr>
              <a:t>🔗</a:t>
            </a:r>
            <a:r>
              <a:rPr lang="en" sz="6100"/>
              <a:t> </a:t>
            </a:r>
            <a:r>
              <a:rPr b="1" lang="en" sz="3200">
                <a:highlight>
                  <a:srgbClr val="FFFFFF"/>
                </a:highlight>
                <a:latin typeface="Roboto"/>
                <a:ea typeface="Roboto"/>
                <a:cs typeface="Roboto"/>
                <a:sym typeface="Roboto"/>
              </a:rPr>
              <a:t>May Meeting - AI Data Scientist, Lessons Learned Panel, Blockchain Agents</a:t>
            </a:r>
            <a:endParaRPr sz="6100"/>
          </a:p>
        </p:txBody>
      </p:sp>
      <p:sp>
        <p:nvSpPr>
          <p:cNvPr id="55" name="Google Shape;55;p13"/>
          <p:cNvSpPr txBox="1"/>
          <p:nvPr>
            <p:ph idx="1" type="subTitle"/>
          </p:nvPr>
        </p:nvSpPr>
        <p:spPr>
          <a:xfrm>
            <a:off x="311700" y="2089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Austin LangChain Users Group</a:t>
            </a:r>
            <a:endParaRPr/>
          </a:p>
        </p:txBody>
      </p:sp>
      <p:sp>
        <p:nvSpPr>
          <p:cNvPr id="56" name="Google Shape;56;p13"/>
          <p:cNvSpPr txBox="1"/>
          <p:nvPr/>
        </p:nvSpPr>
        <p:spPr>
          <a:xfrm>
            <a:off x="0" y="0"/>
            <a:ext cx="347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p>
        </p:txBody>
      </p:sp>
      <p:pic>
        <p:nvPicPr>
          <p:cNvPr id="57" name="Google Shape;57;p13"/>
          <p:cNvPicPr preferRelativeResize="0"/>
          <p:nvPr/>
        </p:nvPicPr>
        <p:blipFill>
          <a:blip r:embed="rId4">
            <a:alphaModFix/>
          </a:blip>
          <a:stretch>
            <a:fillRect/>
          </a:stretch>
        </p:blipFill>
        <p:spPr>
          <a:xfrm>
            <a:off x="245249" y="3316425"/>
            <a:ext cx="1679800" cy="1655749"/>
          </a:xfrm>
          <a:prstGeom prst="rect">
            <a:avLst/>
          </a:prstGeom>
          <a:noFill/>
          <a:ln>
            <a:noFill/>
          </a:ln>
        </p:spPr>
      </p:pic>
      <p:sp>
        <p:nvSpPr>
          <p:cNvPr id="58" name="Google Shape;58;p13"/>
          <p:cNvSpPr txBox="1"/>
          <p:nvPr/>
        </p:nvSpPr>
        <p:spPr>
          <a:xfrm>
            <a:off x="616275" y="4756475"/>
            <a:ext cx="13692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Github</a:t>
            </a:r>
            <a:endParaRPr sz="1800">
              <a:solidFill>
                <a:schemeClr val="dk2"/>
              </a:solidFill>
            </a:endParaRPr>
          </a:p>
        </p:txBody>
      </p:sp>
      <p:sp>
        <p:nvSpPr>
          <p:cNvPr id="59" name="Google Shape;59;p13"/>
          <p:cNvSpPr txBox="1"/>
          <p:nvPr/>
        </p:nvSpPr>
        <p:spPr>
          <a:xfrm>
            <a:off x="6853850" y="4756475"/>
            <a:ext cx="20217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meet.aimug.org</a:t>
            </a:r>
            <a:endParaRPr sz="1800">
              <a:solidFill>
                <a:schemeClr val="dk2"/>
              </a:solidFill>
            </a:endParaRPr>
          </a:p>
        </p:txBody>
      </p:sp>
      <p:pic>
        <p:nvPicPr>
          <p:cNvPr id="60" name="Google Shape;60;p13"/>
          <p:cNvPicPr preferRelativeResize="0"/>
          <p:nvPr/>
        </p:nvPicPr>
        <p:blipFill>
          <a:blip r:embed="rId5">
            <a:alphaModFix/>
          </a:blip>
          <a:stretch>
            <a:fillRect/>
          </a:stretch>
        </p:blipFill>
        <p:spPr>
          <a:xfrm>
            <a:off x="7028100" y="3421275"/>
            <a:ext cx="1459801" cy="1446050"/>
          </a:xfrm>
          <a:prstGeom prst="rect">
            <a:avLst/>
          </a:prstGeom>
          <a:noFill/>
          <a:ln>
            <a:noFill/>
          </a:ln>
        </p:spPr>
      </p:pic>
      <p:pic>
        <p:nvPicPr>
          <p:cNvPr id="61" name="Google Shape;61;p13"/>
          <p:cNvPicPr preferRelativeResize="0"/>
          <p:nvPr/>
        </p:nvPicPr>
        <p:blipFill>
          <a:blip r:embed="rId6">
            <a:alphaModFix/>
          </a:blip>
          <a:stretch>
            <a:fillRect/>
          </a:stretch>
        </p:blipFill>
        <p:spPr>
          <a:xfrm>
            <a:off x="0" y="0"/>
            <a:ext cx="9143998" cy="5225162"/>
          </a:xfrm>
          <a:prstGeom prst="rect">
            <a:avLst/>
          </a:prstGeom>
          <a:noFill/>
          <a:ln>
            <a:noFill/>
          </a:ln>
        </p:spPr>
      </p:pic>
      <p:pic>
        <p:nvPicPr>
          <p:cNvPr id="62" name="Google Shape;62;p13"/>
          <p:cNvPicPr preferRelativeResize="0"/>
          <p:nvPr/>
        </p:nvPicPr>
        <p:blipFill>
          <a:blip r:embed="rId7">
            <a:alphaModFix/>
          </a:blip>
          <a:stretch>
            <a:fillRect/>
          </a:stretch>
        </p:blipFill>
        <p:spPr>
          <a:xfrm>
            <a:off x="0" y="0"/>
            <a:ext cx="9144012" cy="5225149"/>
          </a:xfrm>
          <a:prstGeom prst="rect">
            <a:avLst/>
          </a:prstGeom>
          <a:noFill/>
          <a:ln>
            <a:noFill/>
          </a:ln>
        </p:spPr>
      </p:pic>
      <p:sp>
        <p:nvSpPr>
          <p:cNvPr id="63" name="Google Shape;63;p13"/>
          <p:cNvSpPr/>
          <p:nvPr/>
        </p:nvSpPr>
        <p:spPr>
          <a:xfrm>
            <a:off x="1318175" y="3862650"/>
            <a:ext cx="6373200" cy="122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Austin LangChain Users Group</a:t>
            </a:r>
            <a:endParaRPr b="1" sz="3000"/>
          </a:p>
          <a:p>
            <a:pPr indent="0" lvl="0" marL="0" rtl="0" algn="ctr">
              <a:spcBef>
                <a:spcPts val="0"/>
              </a:spcBef>
              <a:spcAft>
                <a:spcPts val="0"/>
              </a:spcAft>
              <a:buNone/>
            </a:pPr>
            <a:r>
              <a:rPr b="1" lang="en" sz="3000"/>
              <a:t>July Meeting - 7:15 CST Start</a:t>
            </a:r>
            <a:endParaRPr b="1"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LangSmith</a:t>
            </a:r>
            <a:endParaRPr/>
          </a:p>
        </p:txBody>
      </p:sp>
      <p:sp>
        <p:nvSpPr>
          <p:cNvPr id="135" name="Google Shape;135;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Web interface for logging of AI applications</a:t>
            </a:r>
            <a:endParaRPr/>
          </a:p>
          <a:p>
            <a:pPr indent="-342900" lvl="0" marL="457200" rtl="0" algn="l">
              <a:spcBef>
                <a:spcPts val="0"/>
              </a:spcBef>
              <a:spcAft>
                <a:spcPts val="0"/>
              </a:spcAft>
              <a:buSzPts val="1800"/>
              <a:buChar char="●"/>
            </a:pPr>
            <a:r>
              <a:rPr lang="en"/>
              <a:t>Functional and Non-Functional information</a:t>
            </a:r>
            <a:endParaRPr/>
          </a:p>
          <a:p>
            <a:pPr indent="-342900" lvl="0" marL="457200" rtl="0" algn="l">
              <a:spcBef>
                <a:spcPts val="0"/>
              </a:spcBef>
              <a:spcAft>
                <a:spcPts val="0"/>
              </a:spcAft>
              <a:buSzPts val="1800"/>
              <a:buChar char="●"/>
            </a:pPr>
            <a:r>
              <a:rPr lang="en"/>
              <a:t>Performance &amp; Query optimization</a:t>
            </a:r>
            <a:endParaRPr/>
          </a:p>
          <a:p>
            <a:pPr indent="-342900" lvl="0" marL="457200" rtl="0" algn="l">
              <a:spcBef>
                <a:spcPts val="0"/>
              </a:spcBef>
              <a:spcAft>
                <a:spcPts val="0"/>
              </a:spcAft>
              <a:buSzPts val="1800"/>
              <a:buChar char="●"/>
            </a:pPr>
            <a:r>
              <a:rPr lang="en"/>
              <a:t>Easily added to LangChain code</a:t>
            </a:r>
            <a:endParaRPr/>
          </a:p>
          <a:p>
            <a:pPr indent="-342900" lvl="0" marL="457200" rtl="0" algn="l">
              <a:spcBef>
                <a:spcPts val="0"/>
              </a:spcBef>
              <a:spcAft>
                <a:spcPts val="0"/>
              </a:spcAft>
              <a:buSzPts val="1800"/>
              <a:buChar char="●"/>
            </a:pPr>
            <a:r>
              <a:rPr lang="en"/>
              <a:t>Deploy LangGraph Code</a:t>
            </a:r>
            <a:endParaRPr/>
          </a:p>
        </p:txBody>
      </p:sp>
      <p:pic>
        <p:nvPicPr>
          <p:cNvPr id="136" name="Google Shape;136;p22"/>
          <p:cNvPicPr preferRelativeResize="0"/>
          <p:nvPr/>
        </p:nvPicPr>
        <p:blipFill>
          <a:blip r:embed="rId3">
            <a:alphaModFix/>
          </a:blip>
          <a:stretch>
            <a:fillRect/>
          </a:stretch>
        </p:blipFill>
        <p:spPr>
          <a:xfrm>
            <a:off x="4724400" y="1170125"/>
            <a:ext cx="4267199" cy="35530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3"/>
          <p:cNvPicPr preferRelativeResize="0"/>
          <p:nvPr/>
        </p:nvPicPr>
        <p:blipFill rotWithShape="1">
          <a:blip r:embed="rId3">
            <a:alphaModFix/>
          </a:blip>
          <a:srcRect b="0" l="0" r="0" t="1448"/>
          <a:stretch/>
        </p:blipFill>
        <p:spPr>
          <a:xfrm>
            <a:off x="152400" y="221900"/>
            <a:ext cx="8839199" cy="4734226"/>
          </a:xfrm>
          <a:prstGeom prst="rect">
            <a:avLst/>
          </a:prstGeom>
          <a:noFill/>
          <a:ln>
            <a:noFill/>
          </a:ln>
        </p:spPr>
      </p:pic>
      <p:sp>
        <p:nvSpPr>
          <p:cNvPr id="142" name="Google Shape;142;p23"/>
          <p:cNvSpPr txBox="1"/>
          <p:nvPr>
            <p:ph type="title"/>
          </p:nvPr>
        </p:nvSpPr>
        <p:spPr>
          <a:xfrm>
            <a:off x="89800" y="1339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50">
                <a:solidFill>
                  <a:srgbClr val="1E293B"/>
                </a:solidFill>
              </a:rPr>
              <a:t>LangChain Quickstart</a:t>
            </a:r>
            <a:endParaRPr/>
          </a:p>
        </p:txBody>
      </p:sp>
      <p:pic>
        <p:nvPicPr>
          <p:cNvPr id="143" name="Google Shape;143;p23"/>
          <p:cNvPicPr preferRelativeResize="0"/>
          <p:nvPr/>
        </p:nvPicPr>
        <p:blipFill>
          <a:blip r:embed="rId4">
            <a:alphaModFix/>
          </a:blip>
          <a:stretch>
            <a:fillRect/>
          </a:stretch>
        </p:blipFill>
        <p:spPr>
          <a:xfrm>
            <a:off x="2696200" y="824225"/>
            <a:ext cx="721875" cy="715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ctrTitle"/>
          </p:nvPr>
        </p:nvSpPr>
        <p:spPr>
          <a:xfrm>
            <a:off x="311708" y="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500"/>
              <a:t>🦜</a:t>
            </a:r>
            <a:r>
              <a:rPr b="1" lang="en" sz="4500">
                <a:solidFill>
                  <a:schemeClr val="accent5"/>
                </a:solidFill>
                <a:highlight>
                  <a:schemeClr val="lt1"/>
                </a:highlight>
                <a:uFill>
                  <a:noFill/>
                </a:uFill>
                <a:hlinkClick r:id="rId3">
                  <a:extLst>
                    <a:ext uri="{A12FA001-AC4F-418D-AE19-62706E023703}">
                      <ahyp:hlinkClr val="tx"/>
                    </a:ext>
                  </a:extLst>
                </a:hlinkClick>
              </a:rPr>
              <a:t>🔗</a:t>
            </a:r>
            <a:r>
              <a:rPr lang="en" sz="6100"/>
              <a:t> </a:t>
            </a:r>
            <a:r>
              <a:rPr b="1" lang="en" sz="3200">
                <a:highlight>
                  <a:srgbClr val="FFFFFF"/>
                </a:highlight>
                <a:latin typeface="Roboto"/>
                <a:ea typeface="Roboto"/>
                <a:cs typeface="Roboto"/>
                <a:sym typeface="Roboto"/>
              </a:rPr>
              <a:t>July Meeting - NVIDIA Contest Showcases</a:t>
            </a:r>
            <a:endParaRPr sz="6100"/>
          </a:p>
        </p:txBody>
      </p:sp>
      <p:sp>
        <p:nvSpPr>
          <p:cNvPr id="149" name="Google Shape;149;p24"/>
          <p:cNvSpPr txBox="1"/>
          <p:nvPr>
            <p:ph idx="1" type="subTitle"/>
          </p:nvPr>
        </p:nvSpPr>
        <p:spPr>
          <a:xfrm>
            <a:off x="311700" y="2089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Austin LangChain Users Group</a:t>
            </a:r>
            <a:endParaRPr/>
          </a:p>
        </p:txBody>
      </p:sp>
      <p:sp>
        <p:nvSpPr>
          <p:cNvPr id="150" name="Google Shape;150;p24"/>
          <p:cNvSpPr txBox="1"/>
          <p:nvPr/>
        </p:nvSpPr>
        <p:spPr>
          <a:xfrm>
            <a:off x="0" y="0"/>
            <a:ext cx="347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p>
        </p:txBody>
      </p:sp>
      <p:pic>
        <p:nvPicPr>
          <p:cNvPr id="151" name="Google Shape;151;p24"/>
          <p:cNvPicPr preferRelativeResize="0"/>
          <p:nvPr/>
        </p:nvPicPr>
        <p:blipFill>
          <a:blip r:embed="rId4">
            <a:alphaModFix/>
          </a:blip>
          <a:stretch>
            <a:fillRect/>
          </a:stretch>
        </p:blipFill>
        <p:spPr>
          <a:xfrm>
            <a:off x="245249" y="3316425"/>
            <a:ext cx="1679800" cy="1655749"/>
          </a:xfrm>
          <a:prstGeom prst="rect">
            <a:avLst/>
          </a:prstGeom>
          <a:noFill/>
          <a:ln>
            <a:noFill/>
          </a:ln>
        </p:spPr>
      </p:pic>
      <p:sp>
        <p:nvSpPr>
          <p:cNvPr id="152" name="Google Shape;152;p24"/>
          <p:cNvSpPr txBox="1"/>
          <p:nvPr/>
        </p:nvSpPr>
        <p:spPr>
          <a:xfrm>
            <a:off x="616275" y="4756475"/>
            <a:ext cx="13692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Github</a:t>
            </a:r>
            <a:endParaRPr sz="1800">
              <a:solidFill>
                <a:schemeClr val="dk2"/>
              </a:solidFill>
            </a:endParaRPr>
          </a:p>
        </p:txBody>
      </p:sp>
      <p:sp>
        <p:nvSpPr>
          <p:cNvPr id="153" name="Google Shape;153;p24"/>
          <p:cNvSpPr txBox="1"/>
          <p:nvPr/>
        </p:nvSpPr>
        <p:spPr>
          <a:xfrm>
            <a:off x="6853850" y="4756475"/>
            <a:ext cx="20217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meet.aimug.org</a:t>
            </a:r>
            <a:endParaRPr sz="1800">
              <a:solidFill>
                <a:schemeClr val="dk2"/>
              </a:solidFill>
            </a:endParaRPr>
          </a:p>
        </p:txBody>
      </p:sp>
      <p:pic>
        <p:nvPicPr>
          <p:cNvPr id="154" name="Google Shape;154;p24"/>
          <p:cNvPicPr preferRelativeResize="0"/>
          <p:nvPr/>
        </p:nvPicPr>
        <p:blipFill>
          <a:blip r:embed="rId5">
            <a:alphaModFix/>
          </a:blip>
          <a:stretch>
            <a:fillRect/>
          </a:stretch>
        </p:blipFill>
        <p:spPr>
          <a:xfrm>
            <a:off x="6853850" y="3232138"/>
            <a:ext cx="1679801" cy="16435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into Sessions @  meet.aimug.org</a:t>
            </a:r>
            <a:endParaRPr/>
          </a:p>
        </p:txBody>
      </p:sp>
      <p:sp>
        <p:nvSpPr>
          <p:cNvPr id="160" name="Google Shape;160;p25"/>
          <p:cNvSpPr txBox="1"/>
          <p:nvPr>
            <p:ph idx="1" type="body"/>
          </p:nvPr>
        </p:nvSpPr>
        <p:spPr>
          <a:xfrm>
            <a:off x="4255875" y="1152475"/>
            <a:ext cx="457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 here for Transcripts, Q&amp;A, Links </a:t>
            </a:r>
            <a:endParaRPr/>
          </a:p>
          <a:p>
            <a:pPr indent="0" lvl="0" marL="0" rtl="0" algn="l">
              <a:spcBef>
                <a:spcPts val="1200"/>
              </a:spcBef>
              <a:spcAft>
                <a:spcPts val="0"/>
              </a:spcAft>
              <a:buNone/>
            </a:pPr>
            <a:r>
              <a:rPr lang="en" u="sng">
                <a:solidFill>
                  <a:schemeClr val="hlink"/>
                </a:solidFill>
                <a:hlinkClick r:id="rId3"/>
              </a:rPr>
              <a:t>https://meet.aimug.org/session/6cacd549-11e1-42c2-a3bc-01def0906ac2</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050">
              <a:solidFill>
                <a:srgbClr val="0098AB"/>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1" name="Google Shape;161;p25"/>
          <p:cNvPicPr preferRelativeResize="0"/>
          <p:nvPr/>
        </p:nvPicPr>
        <p:blipFill>
          <a:blip r:embed="rId4">
            <a:alphaModFix/>
          </a:blip>
          <a:stretch>
            <a:fillRect/>
          </a:stretch>
        </p:blipFill>
        <p:spPr>
          <a:xfrm>
            <a:off x="6226827" y="2461413"/>
            <a:ext cx="2360601" cy="2309611"/>
          </a:xfrm>
          <a:prstGeom prst="rect">
            <a:avLst/>
          </a:prstGeom>
          <a:noFill/>
          <a:ln>
            <a:noFill/>
          </a:ln>
        </p:spPr>
      </p:pic>
      <p:pic>
        <p:nvPicPr>
          <p:cNvPr id="162" name="Google Shape;162;p25"/>
          <p:cNvPicPr preferRelativeResize="0"/>
          <p:nvPr/>
        </p:nvPicPr>
        <p:blipFill>
          <a:blip r:embed="rId5">
            <a:alphaModFix/>
          </a:blip>
          <a:stretch>
            <a:fillRect/>
          </a:stretch>
        </p:blipFill>
        <p:spPr>
          <a:xfrm>
            <a:off x="133775" y="1803325"/>
            <a:ext cx="3951074" cy="23765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168" name="Google Shape;168;p26"/>
          <p:cNvSpPr txBox="1"/>
          <p:nvPr>
            <p:ph idx="1" type="body"/>
          </p:nvPr>
        </p:nvSpPr>
        <p:spPr>
          <a:xfrm>
            <a:off x="311700" y="1152475"/>
            <a:ext cx="4349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Welcome Message</a:t>
            </a:r>
            <a:endParaRPr/>
          </a:p>
          <a:p>
            <a:pPr indent="-342900" lvl="0" marL="457200" rtl="0" algn="l">
              <a:spcBef>
                <a:spcPts val="0"/>
              </a:spcBef>
              <a:spcAft>
                <a:spcPts val="0"/>
              </a:spcAft>
              <a:buSzPts val="1800"/>
              <a:buChar char="●"/>
            </a:pPr>
            <a:r>
              <a:rPr lang="en"/>
              <a:t>News &amp; Announcements</a:t>
            </a:r>
            <a:endParaRPr/>
          </a:p>
          <a:p>
            <a:pPr indent="-342900" lvl="0" marL="457200" rtl="0" algn="l">
              <a:spcBef>
                <a:spcPts val="0"/>
              </a:spcBef>
              <a:spcAft>
                <a:spcPts val="0"/>
              </a:spcAft>
              <a:buSzPts val="1800"/>
              <a:buChar char="●"/>
            </a:pPr>
            <a:r>
              <a:rPr lang="en"/>
              <a:t>Talks and Labs!</a:t>
            </a:r>
            <a:endParaRPr/>
          </a:p>
          <a:p>
            <a:pPr indent="-317500" lvl="1" marL="914400" rtl="0" algn="l">
              <a:spcBef>
                <a:spcPts val="0"/>
              </a:spcBef>
              <a:spcAft>
                <a:spcPts val="0"/>
              </a:spcAft>
              <a:buSzPts val="1400"/>
              <a:buChar char="○"/>
            </a:pPr>
            <a:r>
              <a:rPr b="1" lang="en" sz="1200">
                <a:solidFill>
                  <a:srgbClr val="475467"/>
                </a:solidFill>
              </a:rPr>
              <a:t>Mixer Exercise</a:t>
            </a:r>
            <a:endParaRPr b="1" sz="1200">
              <a:solidFill>
                <a:srgbClr val="475467"/>
              </a:solidFill>
            </a:endParaRPr>
          </a:p>
          <a:p>
            <a:pPr indent="-317500" lvl="1" marL="914400" rtl="0" algn="l">
              <a:spcBef>
                <a:spcPts val="0"/>
              </a:spcBef>
              <a:spcAft>
                <a:spcPts val="0"/>
              </a:spcAft>
              <a:buSzPts val="1400"/>
              <a:buChar char="○"/>
            </a:pPr>
            <a:r>
              <a:rPr b="1" lang="en" sz="1200">
                <a:solidFill>
                  <a:srgbClr val="475467"/>
                </a:solidFill>
              </a:rPr>
              <a:t>LangGraph Reporting</a:t>
            </a:r>
            <a:endParaRPr/>
          </a:p>
          <a:p>
            <a:pPr indent="-317500" lvl="1" marL="914400" rtl="0" algn="l">
              <a:spcBef>
                <a:spcPts val="0"/>
              </a:spcBef>
              <a:spcAft>
                <a:spcPts val="0"/>
              </a:spcAft>
              <a:buSzPts val="1400"/>
              <a:buChar char="○"/>
            </a:pPr>
            <a:r>
              <a:rPr b="1" lang="en" sz="1200">
                <a:solidFill>
                  <a:srgbClr val="475467"/>
                </a:solidFill>
              </a:rPr>
              <a:t>WebRTC - Voice enabled AI</a:t>
            </a:r>
            <a:endParaRPr b="1" sz="1200">
              <a:solidFill>
                <a:srgbClr val="475467"/>
              </a:solidFill>
            </a:endParaRPr>
          </a:p>
          <a:p>
            <a:pPr indent="0" lvl="0" marL="0" rtl="0" algn="l">
              <a:spcBef>
                <a:spcPts val="1200"/>
              </a:spcBef>
              <a:spcAft>
                <a:spcPts val="1200"/>
              </a:spcAft>
              <a:buNone/>
            </a:pPr>
            <a:r>
              <a:t/>
            </a:r>
            <a:endParaRPr b="1" sz="1200">
              <a:solidFill>
                <a:srgbClr val="475467"/>
              </a:solidFill>
            </a:endParaRPr>
          </a:p>
        </p:txBody>
      </p:sp>
      <p:pic>
        <p:nvPicPr>
          <p:cNvPr id="169" name="Google Shape;169;p26"/>
          <p:cNvPicPr preferRelativeResize="0"/>
          <p:nvPr/>
        </p:nvPicPr>
        <p:blipFill>
          <a:blip r:embed="rId3">
            <a:alphaModFix/>
          </a:blip>
          <a:stretch>
            <a:fillRect/>
          </a:stretch>
        </p:blipFill>
        <p:spPr>
          <a:xfrm>
            <a:off x="4819700" y="592300"/>
            <a:ext cx="3519815" cy="3820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Welcome - Austin LangChain </a:t>
            </a:r>
            <a:endParaRPr/>
          </a:p>
        </p:txBody>
      </p:sp>
      <p:sp>
        <p:nvSpPr>
          <p:cNvPr id="175" name="Google Shape;175;p27"/>
          <p:cNvSpPr txBox="1"/>
          <p:nvPr>
            <p:ph idx="1" type="body"/>
          </p:nvPr>
        </p:nvSpPr>
        <p:spPr>
          <a:xfrm>
            <a:off x="268375"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Local Austin LangChain User Group</a:t>
            </a:r>
            <a:endParaRPr/>
          </a:p>
          <a:p>
            <a:pPr indent="-310832" lvl="1" marL="914400" rtl="0" algn="l">
              <a:spcBef>
                <a:spcPts val="0"/>
              </a:spcBef>
              <a:spcAft>
                <a:spcPts val="0"/>
              </a:spcAft>
              <a:buSzPct val="100000"/>
              <a:buChar char="○"/>
            </a:pPr>
            <a:r>
              <a:rPr lang="en"/>
              <a:t>Discord - </a:t>
            </a:r>
            <a:r>
              <a:rPr lang="en" u="sng">
                <a:solidFill>
                  <a:schemeClr val="accent5"/>
                </a:solidFill>
                <a:hlinkClick r:id="rId3">
                  <a:extLst>
                    <a:ext uri="{A12FA001-AC4F-418D-AE19-62706E023703}">
                      <ahyp:hlinkClr val="tx"/>
                    </a:ext>
                  </a:extLst>
                </a:hlinkClick>
              </a:rPr>
              <a:t>https://discord.gg/fjQfpwcsZX</a:t>
            </a:r>
            <a:endParaRPr/>
          </a:p>
          <a:p>
            <a:pPr indent="-310832" lvl="1" marL="914400" rtl="0" algn="l">
              <a:spcBef>
                <a:spcPts val="0"/>
              </a:spcBef>
              <a:spcAft>
                <a:spcPts val="0"/>
              </a:spcAft>
              <a:buSzPct val="100000"/>
              <a:buChar char="○"/>
            </a:pPr>
            <a:r>
              <a:rPr lang="en"/>
              <a:t>Github - </a:t>
            </a:r>
            <a:r>
              <a:rPr lang="en" u="sng">
                <a:solidFill>
                  <a:schemeClr val="hlink"/>
                </a:solidFill>
                <a:hlinkClick r:id="rId4"/>
              </a:rPr>
              <a:t>https://github.com/colinmcnamara/austin_langchain</a:t>
            </a:r>
            <a:endParaRPr/>
          </a:p>
          <a:p>
            <a:pPr indent="-310832" lvl="1" marL="914400" rtl="0" algn="l">
              <a:spcBef>
                <a:spcPts val="0"/>
              </a:spcBef>
              <a:spcAft>
                <a:spcPts val="0"/>
              </a:spcAft>
              <a:buSzPct val="100000"/>
              <a:buChar char="○"/>
            </a:pPr>
            <a:r>
              <a:rPr lang="en"/>
              <a:t>Meetup - </a:t>
            </a:r>
            <a:r>
              <a:rPr lang="en" u="sng">
                <a:solidFill>
                  <a:schemeClr val="hlink"/>
                </a:solidFill>
                <a:hlinkClick r:id="rId5"/>
              </a:rPr>
              <a:t>https://www.meetup.com/austin-lanchain-ai-group/</a:t>
            </a:r>
            <a:endParaRPr/>
          </a:p>
          <a:p>
            <a:pPr indent="-310832" lvl="1" marL="914400" rtl="0" algn="l">
              <a:spcBef>
                <a:spcPts val="0"/>
              </a:spcBef>
              <a:spcAft>
                <a:spcPts val="0"/>
              </a:spcAft>
              <a:buSzPct val="100000"/>
              <a:buChar char="○"/>
            </a:pPr>
            <a:r>
              <a:rPr lang="en"/>
              <a:t>Twitter - </a:t>
            </a:r>
            <a:r>
              <a:rPr lang="en" u="sng">
                <a:solidFill>
                  <a:schemeClr val="accent5"/>
                </a:solidFill>
                <a:hlinkClick r:id="rId6">
                  <a:extLst>
                    <a:ext uri="{A12FA001-AC4F-418D-AE19-62706E023703}">
                      <ahyp:hlinkClr val="tx"/>
                    </a:ext>
                  </a:extLst>
                </a:hlinkClick>
              </a:rPr>
              <a:t>@AustinLangChain</a:t>
            </a:r>
            <a:endParaRPr/>
          </a:p>
          <a:p>
            <a:pPr indent="-310832" lvl="1" marL="914400" rtl="0" algn="l">
              <a:spcBef>
                <a:spcPts val="0"/>
              </a:spcBef>
              <a:spcAft>
                <a:spcPts val="0"/>
              </a:spcAft>
              <a:buSzPct val="100000"/>
              <a:buChar char="○"/>
            </a:pPr>
            <a:r>
              <a:rPr lang="en"/>
              <a:t>Youtube - </a:t>
            </a:r>
            <a:r>
              <a:rPr lang="en" u="sng">
                <a:solidFill>
                  <a:schemeClr val="hlink"/>
                </a:solidFill>
                <a:hlinkClick r:id="rId7"/>
              </a:rPr>
              <a:t>https://www.youtube.com/@AustinLangChain</a:t>
            </a:r>
            <a:endParaRPr/>
          </a:p>
          <a:p>
            <a:pPr indent="-334327" lvl="0" marL="457200" rtl="0" algn="l">
              <a:spcBef>
                <a:spcPts val="0"/>
              </a:spcBef>
              <a:spcAft>
                <a:spcPts val="0"/>
              </a:spcAft>
              <a:buSzPct val="100000"/>
              <a:buChar char="●"/>
            </a:pPr>
            <a:r>
              <a:rPr lang="en"/>
              <a:t>Monthly in person meetings &amp; workshops</a:t>
            </a:r>
            <a:endParaRPr/>
          </a:p>
          <a:p>
            <a:pPr indent="-334327" lvl="0" marL="457200" rtl="0" algn="l">
              <a:spcBef>
                <a:spcPts val="0"/>
              </a:spcBef>
              <a:spcAft>
                <a:spcPts val="0"/>
              </a:spcAft>
              <a:buSzPct val="100000"/>
              <a:buChar char="●"/>
            </a:pPr>
            <a:r>
              <a:rPr lang="en"/>
              <a:t>Monthly virtual meetings</a:t>
            </a:r>
            <a:endParaRPr/>
          </a:p>
          <a:p>
            <a:pPr indent="-334327" lvl="0" marL="457200" rtl="0" algn="l">
              <a:spcBef>
                <a:spcPts val="0"/>
              </a:spcBef>
              <a:spcAft>
                <a:spcPts val="0"/>
              </a:spcAft>
              <a:buSzPct val="100000"/>
              <a:buChar char="●"/>
            </a:pPr>
            <a:r>
              <a:rPr lang="en"/>
              <a:t>Low stress, learning and sharing</a:t>
            </a:r>
            <a:endParaRPr/>
          </a:p>
          <a:p>
            <a:pPr indent="-334327" lvl="0" marL="457200" rtl="0" algn="l">
              <a:spcBef>
                <a:spcPts val="0"/>
              </a:spcBef>
              <a:spcAft>
                <a:spcPts val="0"/>
              </a:spcAft>
              <a:buSzPct val="100000"/>
              <a:buChar char="●"/>
            </a:pPr>
            <a:r>
              <a:rPr lang="en"/>
              <a:t>Connect with other early adopters</a:t>
            </a:r>
            <a:endParaRPr/>
          </a:p>
          <a:p>
            <a:pPr indent="-334327" lvl="0" marL="457200" rtl="0" algn="l">
              <a:spcBef>
                <a:spcPts val="0"/>
              </a:spcBef>
              <a:spcAft>
                <a:spcPts val="0"/>
              </a:spcAft>
              <a:buSzPct val="100000"/>
              <a:buChar char="●"/>
            </a:pPr>
            <a:r>
              <a:rPr lang="en"/>
              <a:t>Learn, Share, Grow</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CoC - </a:t>
            </a:r>
            <a:r>
              <a:rPr b="1" lang="en"/>
              <a:t>Be cool</a:t>
            </a:r>
            <a:r>
              <a:rPr lang="en"/>
              <a:t> to each other, no gross behavior</a:t>
            </a:r>
            <a:endParaRPr/>
          </a:p>
        </p:txBody>
      </p:sp>
      <p:pic>
        <p:nvPicPr>
          <p:cNvPr id="176" name="Google Shape;176;p27"/>
          <p:cNvPicPr preferRelativeResize="0"/>
          <p:nvPr/>
        </p:nvPicPr>
        <p:blipFill>
          <a:blip r:embed="rId8">
            <a:alphaModFix/>
          </a:blip>
          <a:stretch>
            <a:fillRect/>
          </a:stretch>
        </p:blipFill>
        <p:spPr>
          <a:xfrm>
            <a:off x="6072720" y="1076775"/>
            <a:ext cx="2900501" cy="2851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Thanks to our Supporters</a:t>
            </a:r>
            <a:endParaRPr/>
          </a:p>
        </p:txBody>
      </p:sp>
      <p:sp>
        <p:nvSpPr>
          <p:cNvPr id="182" name="Google Shape;182;p28"/>
          <p:cNvSpPr txBox="1"/>
          <p:nvPr>
            <p:ph idx="1" type="body"/>
          </p:nvPr>
        </p:nvSpPr>
        <p:spPr>
          <a:xfrm>
            <a:off x="425675" y="1137300"/>
            <a:ext cx="508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Lynx Ventures</a:t>
            </a:r>
            <a:r>
              <a:rPr lang="en"/>
              <a:t> - Venue Sponsor</a:t>
            </a:r>
            <a:endParaRPr/>
          </a:p>
          <a:p>
            <a:pPr indent="0" lvl="0" marL="0" rtl="0" algn="l">
              <a:spcBef>
                <a:spcPts val="1200"/>
              </a:spcBef>
              <a:spcAft>
                <a:spcPts val="0"/>
              </a:spcAft>
              <a:buNone/>
            </a:pPr>
            <a:r>
              <a:rPr b="1" lang="en"/>
              <a:t>Jockomo Games</a:t>
            </a:r>
            <a:r>
              <a:rPr lang="en"/>
              <a:t> - Food &amp; Beverage</a:t>
            </a:r>
            <a:endParaRPr/>
          </a:p>
          <a:p>
            <a:pPr indent="0" lvl="0" marL="0" rtl="0" algn="l">
              <a:spcBef>
                <a:spcPts val="1200"/>
              </a:spcBef>
              <a:spcAft>
                <a:spcPts val="0"/>
              </a:spcAft>
              <a:buNone/>
            </a:pPr>
            <a:r>
              <a:rPr b="1" lang="en"/>
              <a:t>Always Cool Brands</a:t>
            </a:r>
            <a:r>
              <a:rPr lang="en"/>
              <a:t> - Sessions Platform</a:t>
            </a:r>
            <a:endParaRPr b="1"/>
          </a:p>
          <a:p>
            <a:pPr indent="0" lvl="0" marL="0" rtl="0" algn="l">
              <a:spcBef>
                <a:spcPts val="1200"/>
              </a:spcBef>
              <a:spcAft>
                <a:spcPts val="0"/>
              </a:spcAft>
              <a:buNone/>
            </a:pPr>
            <a:r>
              <a:rPr b="1" lang="en"/>
              <a:t>Contributors</a:t>
            </a:r>
            <a:r>
              <a:rPr lang="en"/>
              <a:t> - code, content, community</a:t>
            </a:r>
            <a:endParaRPr/>
          </a:p>
          <a:p>
            <a:pPr indent="0" lvl="0" marL="0" rtl="0" algn="l">
              <a:spcBef>
                <a:spcPts val="1200"/>
              </a:spcBef>
              <a:spcAft>
                <a:spcPts val="1200"/>
              </a:spcAft>
              <a:buNone/>
            </a:pPr>
            <a:r>
              <a:t/>
            </a:r>
            <a:endParaRPr/>
          </a:p>
        </p:txBody>
      </p:sp>
      <p:pic>
        <p:nvPicPr>
          <p:cNvPr id="183" name="Google Shape;183;p28"/>
          <p:cNvPicPr preferRelativeResize="0"/>
          <p:nvPr/>
        </p:nvPicPr>
        <p:blipFill>
          <a:blip r:embed="rId3">
            <a:alphaModFix/>
          </a:blip>
          <a:stretch>
            <a:fillRect/>
          </a:stretch>
        </p:blipFill>
        <p:spPr>
          <a:xfrm>
            <a:off x="4840200" y="445025"/>
            <a:ext cx="4303802" cy="24593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9"/>
          <p:cNvPicPr preferRelativeResize="0"/>
          <p:nvPr/>
        </p:nvPicPr>
        <p:blipFill>
          <a:blip r:embed="rId3">
            <a:alphaModFix/>
          </a:blip>
          <a:stretch>
            <a:fillRect/>
          </a:stretch>
        </p:blipFill>
        <p:spPr>
          <a:xfrm>
            <a:off x="-85575" y="-179926"/>
            <a:ext cx="9229575" cy="5274025"/>
          </a:xfrm>
          <a:prstGeom prst="rect">
            <a:avLst/>
          </a:prstGeom>
          <a:noFill/>
          <a:ln>
            <a:noFill/>
          </a:ln>
        </p:spPr>
      </p:pic>
      <p:pic>
        <p:nvPicPr>
          <p:cNvPr id="189" name="Google Shape;189;p29"/>
          <p:cNvPicPr preferRelativeResize="0"/>
          <p:nvPr/>
        </p:nvPicPr>
        <p:blipFill>
          <a:blip r:embed="rId4">
            <a:alphaModFix/>
          </a:blip>
          <a:stretch>
            <a:fillRect/>
          </a:stretch>
        </p:blipFill>
        <p:spPr>
          <a:xfrm>
            <a:off x="7341669" y="3253675"/>
            <a:ext cx="1596850" cy="1694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Interested in helping out?	</a:t>
            </a:r>
            <a:endParaRPr/>
          </a:p>
        </p:txBody>
      </p:sp>
      <p:sp>
        <p:nvSpPr>
          <p:cNvPr id="195" name="Google Shape;19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30"/>
          <p:cNvPicPr preferRelativeResize="0"/>
          <p:nvPr/>
        </p:nvPicPr>
        <p:blipFill>
          <a:blip r:embed="rId3">
            <a:alphaModFix/>
          </a:blip>
          <a:stretch>
            <a:fillRect/>
          </a:stretch>
        </p:blipFill>
        <p:spPr>
          <a:xfrm>
            <a:off x="71438" y="0"/>
            <a:ext cx="9001126"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News and Announcements</a:t>
            </a:r>
            <a:endParaRPr/>
          </a:p>
        </p:txBody>
      </p:sp>
      <p:sp>
        <p:nvSpPr>
          <p:cNvPr id="202" name="Google Shape;20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Hacky Hour - 6pm Wed April 17th @ Central Machine Works </a:t>
            </a:r>
            <a:r>
              <a:rPr lang="en" u="sng">
                <a:solidFill>
                  <a:schemeClr val="hlink"/>
                </a:solidFill>
                <a:hlinkClick r:id="rId3"/>
              </a:rPr>
              <a:t>https://www.meetup.com/austin-langchain-ai-group/events/299873427/</a:t>
            </a:r>
            <a:endParaRPr/>
          </a:p>
          <a:p>
            <a:pPr indent="-317182" lvl="0" marL="457200" rtl="0" algn="l">
              <a:spcBef>
                <a:spcPts val="0"/>
              </a:spcBef>
              <a:spcAft>
                <a:spcPts val="0"/>
              </a:spcAft>
              <a:buSzPct val="100000"/>
              <a:buChar char="●"/>
            </a:pPr>
            <a:r>
              <a:rPr lang="en"/>
              <a:t>Office Hours Tuesdays at 2pm on Discord - </a:t>
            </a:r>
            <a:r>
              <a:rPr lang="en" sz="1400" u="sng">
                <a:solidFill>
                  <a:schemeClr val="accent5"/>
                </a:solidFill>
                <a:hlinkClick r:id="rId4">
                  <a:extLst>
                    <a:ext uri="{A12FA001-AC4F-418D-AE19-62706E023703}">
                      <ahyp:hlinkClr val="tx"/>
                    </a:ext>
                  </a:extLst>
                </a:hlinkClick>
              </a:rPr>
              <a:t>https://discord.gg/fjQfpwcsZX</a:t>
            </a:r>
            <a:endParaRPr/>
          </a:p>
          <a:p>
            <a:pPr indent="-317182" lvl="0" marL="457200" rtl="0" algn="l">
              <a:spcBef>
                <a:spcPts val="0"/>
              </a:spcBef>
              <a:spcAft>
                <a:spcPts val="0"/>
              </a:spcAft>
              <a:buSzPct val="100000"/>
              <a:buChar char="●"/>
            </a:pPr>
            <a:r>
              <a:rPr lang="en"/>
              <a:t>Community call Thursdays at 2:30 - </a:t>
            </a:r>
            <a:r>
              <a:rPr lang="en" u="sng">
                <a:solidFill>
                  <a:schemeClr val="hlink"/>
                </a:solidFill>
                <a:hlinkClick r:id="rId5"/>
              </a:rPr>
              <a:t>https://app.sessions.us/session/56b791ec-0676-45ee-9caf-cfd72b3faa32</a:t>
            </a:r>
            <a:endParaRPr/>
          </a:p>
          <a:p>
            <a:pPr indent="-317182" lvl="0" marL="457200" rtl="0" algn="l">
              <a:spcBef>
                <a:spcPts val="0"/>
              </a:spcBef>
              <a:spcAft>
                <a:spcPts val="0"/>
              </a:spcAft>
              <a:buSzPct val="100000"/>
              <a:buChar char="●"/>
            </a:pPr>
            <a:r>
              <a:rPr lang="en"/>
              <a:t>Video Posted Exploring LangGraph - </a:t>
            </a:r>
            <a:r>
              <a:rPr lang="en" u="sng">
                <a:solidFill>
                  <a:schemeClr val="hlink"/>
                </a:solidFill>
                <a:hlinkClick r:id="rId6"/>
              </a:rPr>
              <a:t>https://www.youtube.com/watch?v=c-7xpl7ahZw&amp;t=106s</a:t>
            </a:r>
            <a:endParaRPr/>
          </a:p>
          <a:p>
            <a:pPr indent="-317182" lvl="0" marL="457200" rtl="0" algn="l">
              <a:spcBef>
                <a:spcPts val="0"/>
              </a:spcBef>
              <a:spcAft>
                <a:spcPts val="0"/>
              </a:spcAft>
              <a:buSzPct val="100000"/>
              <a:buChar char="●"/>
            </a:pPr>
            <a:r>
              <a:rPr lang="en"/>
              <a:t>Blazer Tag w/ KJES4 Sunday April 7th @ 12 Noon</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03" name="Google Shape;203;p31"/>
          <p:cNvPicPr preferRelativeResize="0"/>
          <p:nvPr/>
        </p:nvPicPr>
        <p:blipFill rotWithShape="1">
          <a:blip r:embed="rId7">
            <a:alphaModFix/>
          </a:blip>
          <a:srcRect b="22078" l="12585" r="12367" t="22095"/>
          <a:stretch/>
        </p:blipFill>
        <p:spPr>
          <a:xfrm>
            <a:off x="0" y="3686625"/>
            <a:ext cx="9143998" cy="1456876"/>
          </a:xfrm>
          <a:prstGeom prst="rect">
            <a:avLst/>
          </a:prstGeom>
          <a:noFill/>
          <a:ln>
            <a:noFill/>
          </a:ln>
        </p:spPr>
      </p:pic>
      <p:pic>
        <p:nvPicPr>
          <p:cNvPr id="204" name="Google Shape;204;p31"/>
          <p:cNvPicPr preferRelativeResize="0"/>
          <p:nvPr/>
        </p:nvPicPr>
        <p:blipFill>
          <a:blip r:embed="rId8">
            <a:alphaModFix/>
          </a:blip>
          <a:stretch>
            <a:fillRect/>
          </a:stretch>
        </p:blipFill>
        <p:spPr>
          <a:xfrm>
            <a:off x="-53025" y="0"/>
            <a:ext cx="9197023" cy="5255442"/>
          </a:xfrm>
          <a:prstGeom prst="rect">
            <a:avLst/>
          </a:prstGeom>
          <a:noFill/>
          <a:ln>
            <a:noFill/>
          </a:ln>
        </p:spPr>
      </p:pic>
      <p:pic>
        <p:nvPicPr>
          <p:cNvPr id="205" name="Google Shape;205;p31"/>
          <p:cNvPicPr preferRelativeResize="0"/>
          <p:nvPr/>
        </p:nvPicPr>
        <p:blipFill>
          <a:blip r:embed="rId9">
            <a:alphaModFix/>
          </a:blip>
          <a:stretch>
            <a:fillRect/>
          </a:stretch>
        </p:blipFill>
        <p:spPr>
          <a:xfrm>
            <a:off x="-53025" y="0"/>
            <a:ext cx="9197023" cy="52554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311708" y="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500"/>
              <a:t>🦜</a:t>
            </a:r>
            <a:r>
              <a:rPr b="1" lang="en" sz="4500">
                <a:solidFill>
                  <a:schemeClr val="accent5"/>
                </a:solidFill>
                <a:highlight>
                  <a:schemeClr val="lt1"/>
                </a:highlight>
                <a:uFill>
                  <a:noFill/>
                </a:uFill>
                <a:hlinkClick r:id="rId3">
                  <a:extLst>
                    <a:ext uri="{A12FA001-AC4F-418D-AE19-62706E023703}">
                      <ahyp:hlinkClr val="tx"/>
                    </a:ext>
                  </a:extLst>
                </a:hlinkClick>
              </a:rPr>
              <a:t>🔗</a:t>
            </a:r>
            <a:r>
              <a:rPr lang="en" sz="6100"/>
              <a:t> </a:t>
            </a:r>
            <a:r>
              <a:rPr b="1" lang="en" sz="3200">
                <a:highlight>
                  <a:srgbClr val="FFFFFF"/>
                </a:highlight>
                <a:latin typeface="Roboto"/>
                <a:ea typeface="Roboto"/>
                <a:cs typeface="Roboto"/>
                <a:sym typeface="Roboto"/>
              </a:rPr>
              <a:t>July Meeting - Quickstart + </a:t>
            </a:r>
            <a:endParaRPr b="1" sz="3200">
              <a:highlight>
                <a:srgbClr val="FFFFFF"/>
              </a:highlight>
              <a:latin typeface="Roboto"/>
              <a:ea typeface="Roboto"/>
              <a:cs typeface="Roboto"/>
              <a:sym typeface="Roboto"/>
            </a:endParaRPr>
          </a:p>
          <a:p>
            <a:pPr indent="0" lvl="0" marL="0" rtl="0" algn="ctr">
              <a:spcBef>
                <a:spcPts val="0"/>
              </a:spcBef>
              <a:spcAft>
                <a:spcPts val="0"/>
              </a:spcAft>
              <a:buNone/>
            </a:pPr>
            <a:r>
              <a:rPr b="1" lang="en" sz="3200">
                <a:highlight>
                  <a:srgbClr val="FFFFFF"/>
                </a:highlight>
                <a:latin typeface="Roboto"/>
                <a:ea typeface="Roboto"/>
                <a:cs typeface="Roboto"/>
                <a:sym typeface="Roboto"/>
              </a:rPr>
              <a:t>NVIDIA Contest Showcases</a:t>
            </a:r>
            <a:endParaRPr sz="6100"/>
          </a:p>
        </p:txBody>
      </p:sp>
      <p:sp>
        <p:nvSpPr>
          <p:cNvPr id="69" name="Google Shape;69;p14"/>
          <p:cNvSpPr txBox="1"/>
          <p:nvPr>
            <p:ph idx="1" type="subTitle"/>
          </p:nvPr>
        </p:nvSpPr>
        <p:spPr>
          <a:xfrm>
            <a:off x="311700" y="2089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Austin LangChain Users Group</a:t>
            </a:r>
            <a:endParaRPr/>
          </a:p>
        </p:txBody>
      </p:sp>
      <p:sp>
        <p:nvSpPr>
          <p:cNvPr id="70" name="Google Shape;70;p14"/>
          <p:cNvSpPr txBox="1"/>
          <p:nvPr/>
        </p:nvSpPr>
        <p:spPr>
          <a:xfrm>
            <a:off x="0" y="0"/>
            <a:ext cx="347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p>
        </p:txBody>
      </p:sp>
      <p:pic>
        <p:nvPicPr>
          <p:cNvPr id="71" name="Google Shape;71;p14"/>
          <p:cNvPicPr preferRelativeResize="0"/>
          <p:nvPr/>
        </p:nvPicPr>
        <p:blipFill>
          <a:blip r:embed="rId4">
            <a:alphaModFix/>
          </a:blip>
          <a:stretch>
            <a:fillRect/>
          </a:stretch>
        </p:blipFill>
        <p:spPr>
          <a:xfrm>
            <a:off x="245249" y="3316425"/>
            <a:ext cx="1679800" cy="1655749"/>
          </a:xfrm>
          <a:prstGeom prst="rect">
            <a:avLst/>
          </a:prstGeom>
          <a:noFill/>
          <a:ln>
            <a:noFill/>
          </a:ln>
        </p:spPr>
      </p:pic>
      <p:sp>
        <p:nvSpPr>
          <p:cNvPr id="72" name="Google Shape;72;p14"/>
          <p:cNvSpPr txBox="1"/>
          <p:nvPr/>
        </p:nvSpPr>
        <p:spPr>
          <a:xfrm>
            <a:off x="616275" y="4756475"/>
            <a:ext cx="13692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Github</a:t>
            </a:r>
            <a:endParaRPr sz="1800">
              <a:solidFill>
                <a:schemeClr val="dk2"/>
              </a:solidFill>
            </a:endParaRPr>
          </a:p>
        </p:txBody>
      </p:sp>
      <p:sp>
        <p:nvSpPr>
          <p:cNvPr id="73" name="Google Shape;73;p14"/>
          <p:cNvSpPr txBox="1"/>
          <p:nvPr/>
        </p:nvSpPr>
        <p:spPr>
          <a:xfrm>
            <a:off x="6853850" y="4756475"/>
            <a:ext cx="20217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meet.aimug.org</a:t>
            </a:r>
            <a:endParaRPr sz="1800">
              <a:solidFill>
                <a:schemeClr val="dk2"/>
              </a:solidFill>
            </a:endParaRPr>
          </a:p>
        </p:txBody>
      </p:sp>
      <p:pic>
        <p:nvPicPr>
          <p:cNvPr id="74" name="Google Shape;74;p14"/>
          <p:cNvPicPr preferRelativeResize="0"/>
          <p:nvPr/>
        </p:nvPicPr>
        <p:blipFill>
          <a:blip r:embed="rId5">
            <a:alphaModFix/>
          </a:blip>
          <a:stretch>
            <a:fillRect/>
          </a:stretch>
        </p:blipFill>
        <p:spPr>
          <a:xfrm>
            <a:off x="6853850" y="3232138"/>
            <a:ext cx="1679801" cy="16435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Austin Lang Chain Events </a:t>
            </a:r>
            <a:endParaRPr/>
          </a:p>
        </p:txBody>
      </p:sp>
      <p:sp>
        <p:nvSpPr>
          <p:cNvPr id="211" name="Google Shape;21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en"/>
              <a:t>Office Hours</a:t>
            </a:r>
            <a:r>
              <a:rPr lang="en"/>
              <a:t> Tuesdays at 2pm on Discord - </a:t>
            </a:r>
            <a:r>
              <a:rPr lang="en" sz="1400" u="sng">
                <a:solidFill>
                  <a:schemeClr val="accent5"/>
                </a:solidFill>
                <a:hlinkClick r:id="rId3">
                  <a:extLst>
                    <a:ext uri="{A12FA001-AC4F-418D-AE19-62706E023703}">
                      <ahyp:hlinkClr val="tx"/>
                    </a:ext>
                  </a:extLst>
                </a:hlinkClick>
              </a:rPr>
              <a:t>https://discord.gg/fjQfpwcsZX</a:t>
            </a:r>
            <a:endParaRPr/>
          </a:p>
          <a:p>
            <a:pPr indent="-342900" lvl="0" marL="457200" rtl="0" algn="l">
              <a:spcBef>
                <a:spcPts val="0"/>
              </a:spcBef>
              <a:spcAft>
                <a:spcPts val="0"/>
              </a:spcAft>
              <a:buSzPts val="1800"/>
              <a:buChar char="●"/>
            </a:pPr>
            <a:r>
              <a:rPr b="1" lang="en"/>
              <a:t>Community Call </a:t>
            </a:r>
            <a:r>
              <a:rPr lang="en"/>
              <a:t>Thursdays at 2:00 - </a:t>
            </a:r>
            <a:r>
              <a:rPr lang="en" u="sng">
                <a:solidFill>
                  <a:schemeClr val="hlink"/>
                </a:solidFill>
                <a:hlinkClick r:id="rId4"/>
              </a:rPr>
              <a:t>https://app.sessions.us/session/56b791ec-0676-45ee-9caf-cfd72b3faa32</a:t>
            </a:r>
            <a:endParaRPr/>
          </a:p>
          <a:p>
            <a:pPr indent="-342900" lvl="0" marL="457200" rtl="0" algn="l">
              <a:spcBef>
                <a:spcPts val="0"/>
              </a:spcBef>
              <a:spcAft>
                <a:spcPts val="0"/>
              </a:spcAft>
              <a:buSzPts val="1800"/>
              <a:buChar char="●"/>
            </a:pPr>
            <a:r>
              <a:rPr b="1" lang="en"/>
              <a:t>Hacky Hour</a:t>
            </a:r>
            <a:r>
              <a:rPr lang="en"/>
              <a:t> - 6pm Wed July 24th @ Luster Pearl East </a:t>
            </a:r>
            <a:r>
              <a:rPr lang="en" u="sng">
                <a:solidFill>
                  <a:schemeClr val="accent5"/>
                </a:solidFill>
                <a:hlinkClick r:id="rId5">
                  <a:extLst>
                    <a:ext uri="{A12FA001-AC4F-418D-AE19-62706E023703}">
                      <ahyp:hlinkClr val="tx"/>
                    </a:ext>
                  </a:extLst>
                </a:hlinkClick>
              </a:rPr>
              <a:t>https://www.meetup.com/austin-langchain-ai-group/events/302162630/?slug=austin-langchain-ai-group&amp;eventId=301087611</a:t>
            </a:r>
            <a:endParaRPr/>
          </a:p>
          <a:p>
            <a:pPr indent="-342900" lvl="0" marL="457200" rtl="0" algn="l">
              <a:spcBef>
                <a:spcPts val="0"/>
              </a:spcBef>
              <a:spcAft>
                <a:spcPts val="0"/>
              </a:spcAft>
              <a:buSzPts val="1800"/>
              <a:buChar char="●"/>
            </a:pPr>
            <a:r>
              <a:rPr b="1" lang="en"/>
              <a:t>Showcases</a:t>
            </a:r>
            <a:r>
              <a:rPr lang="en"/>
              <a:t> - In person and hybrid August 7 @ DTAC</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310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n" sz="4080"/>
              <a:t>Style Guide - AI Fashion Assistant</a:t>
            </a:r>
            <a:endParaRPr sz="1920"/>
          </a:p>
        </p:txBody>
      </p:sp>
      <p:pic>
        <p:nvPicPr>
          <p:cNvPr id="217" name="Google Shape;217;p33"/>
          <p:cNvPicPr preferRelativeResize="0"/>
          <p:nvPr/>
        </p:nvPicPr>
        <p:blipFill rotWithShape="1">
          <a:blip r:embed="rId3">
            <a:alphaModFix/>
          </a:blip>
          <a:srcRect b="3320" l="1670" r="-1670" t="-3320"/>
          <a:stretch/>
        </p:blipFill>
        <p:spPr>
          <a:xfrm>
            <a:off x="4472041" y="1155500"/>
            <a:ext cx="4079283" cy="3416400"/>
          </a:xfrm>
          <a:prstGeom prst="rect">
            <a:avLst/>
          </a:prstGeom>
          <a:noFill/>
          <a:ln>
            <a:noFill/>
          </a:ln>
        </p:spPr>
      </p:pic>
      <p:pic>
        <p:nvPicPr>
          <p:cNvPr id="218" name="Google Shape;218;p33"/>
          <p:cNvPicPr preferRelativeResize="0"/>
          <p:nvPr/>
        </p:nvPicPr>
        <p:blipFill>
          <a:blip r:embed="rId4">
            <a:alphaModFix/>
          </a:blip>
          <a:stretch>
            <a:fillRect/>
          </a:stretch>
        </p:blipFill>
        <p:spPr>
          <a:xfrm>
            <a:off x="1774400" y="2082100"/>
            <a:ext cx="1563200" cy="156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Style Guide - AI Fashion Assistant</a:t>
            </a:r>
            <a:endParaRPr/>
          </a:p>
        </p:txBody>
      </p:sp>
      <p:sp>
        <p:nvSpPr>
          <p:cNvPr id="224" name="Google Shape;224;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NVIDIA + LangChain Generative AI Contest entry by Karim Lalani</a:t>
            </a:r>
            <a:endParaRPr/>
          </a:p>
        </p:txBody>
      </p:sp>
      <p:sp>
        <p:nvSpPr>
          <p:cNvPr id="225" name="Google Shape;225;p34"/>
          <p:cNvSpPr txBox="1"/>
          <p:nvPr>
            <p:ph idx="1" type="subTitle"/>
          </p:nvPr>
        </p:nvSpPr>
        <p:spPr>
          <a:xfrm>
            <a:off x="610188" y="4045813"/>
            <a:ext cx="8222100" cy="4329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t>Presented at Austin LangChain Meetup on July 10th 2024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Socials</a:t>
            </a:r>
            <a:endParaRPr/>
          </a:p>
        </p:txBody>
      </p:sp>
      <p:pic>
        <p:nvPicPr>
          <p:cNvPr id="231" name="Google Shape;231;p35"/>
          <p:cNvPicPr preferRelativeResize="0"/>
          <p:nvPr/>
        </p:nvPicPr>
        <p:blipFill>
          <a:blip r:embed="rId3">
            <a:alphaModFix/>
          </a:blip>
          <a:stretch>
            <a:fillRect/>
          </a:stretch>
        </p:blipFill>
        <p:spPr>
          <a:xfrm>
            <a:off x="6734700" y="1273338"/>
            <a:ext cx="2097600" cy="2097600"/>
          </a:xfrm>
          <a:prstGeom prst="ellipse">
            <a:avLst/>
          </a:prstGeom>
          <a:noFill/>
          <a:ln>
            <a:noFill/>
          </a:ln>
        </p:spPr>
      </p:pic>
      <p:graphicFrame>
        <p:nvGraphicFramePr>
          <p:cNvPr id="232" name="Google Shape;232;p35"/>
          <p:cNvGraphicFramePr/>
          <p:nvPr/>
        </p:nvGraphicFramePr>
        <p:xfrm>
          <a:off x="311700" y="3022100"/>
          <a:ext cx="3000000" cy="3000000"/>
        </p:xfrm>
        <a:graphic>
          <a:graphicData uri="http://schemas.openxmlformats.org/drawingml/2006/table">
            <a:tbl>
              <a:tblPr>
                <a:noFill/>
                <a:tableStyleId>{E5BE90D5-52D2-41F5-BB8A-61D4F559A019}</a:tableStyleId>
              </a:tblPr>
              <a:tblGrid>
                <a:gridCol w="1999825"/>
                <a:gridCol w="1999825"/>
                <a:gridCol w="1999825"/>
              </a:tblGrid>
              <a:tr h="987525">
                <a:tc>
                  <a:txBody>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LinkedIn</a:t>
                      </a:r>
                      <a:br>
                        <a:rPr lang="en" sz="1800">
                          <a:solidFill>
                            <a:schemeClr val="dk2"/>
                          </a:solidFill>
                          <a:latin typeface="Roboto"/>
                          <a:ea typeface="Roboto"/>
                          <a:cs typeface="Roboto"/>
                          <a:sym typeface="Roboto"/>
                        </a:rPr>
                      </a:br>
                      <a:r>
                        <a:rPr lang="en" sz="1800" u="sng">
                          <a:solidFill>
                            <a:schemeClr val="accent5"/>
                          </a:solidFill>
                          <a:latin typeface="Roboto"/>
                          <a:ea typeface="Roboto"/>
                          <a:cs typeface="Roboto"/>
                          <a:sym typeface="Roboto"/>
                          <a:hlinkClick r:id="rId4">
                            <a:extLst>
                              <a:ext uri="{A12FA001-AC4F-418D-AE19-62706E023703}">
                                <ahyp:hlinkClr val="tx"/>
                              </a:ext>
                            </a:extLst>
                          </a:hlinkClick>
                        </a:rPr>
                        <a:t>@-karim-lalani/</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Github</a:t>
                      </a:r>
                      <a:br>
                        <a:rPr lang="en" sz="1800">
                          <a:solidFill>
                            <a:schemeClr val="dk2"/>
                          </a:solidFill>
                          <a:latin typeface="Roboto"/>
                          <a:ea typeface="Roboto"/>
                          <a:cs typeface="Roboto"/>
                          <a:sym typeface="Roboto"/>
                        </a:rPr>
                      </a:br>
                      <a:r>
                        <a:rPr lang="en" sz="1800" u="sng">
                          <a:solidFill>
                            <a:schemeClr val="accent5"/>
                          </a:solidFill>
                          <a:latin typeface="Roboto"/>
                          <a:ea typeface="Roboto"/>
                          <a:cs typeface="Roboto"/>
                          <a:sym typeface="Roboto"/>
                          <a:hlinkClick r:id="rId5">
                            <a:extLst>
                              <a:ext uri="{A12FA001-AC4F-418D-AE19-62706E023703}">
                                <ahyp:hlinkClr val="tx"/>
                              </a:ext>
                            </a:extLst>
                          </a:hlinkClick>
                        </a:rPr>
                        <a:t>@lalanikarim</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Medium</a:t>
                      </a:r>
                      <a:br>
                        <a:rPr lang="en" sz="1800">
                          <a:solidFill>
                            <a:schemeClr val="dk2"/>
                          </a:solidFill>
                          <a:latin typeface="Roboto"/>
                          <a:ea typeface="Roboto"/>
                          <a:cs typeface="Roboto"/>
                          <a:sym typeface="Roboto"/>
                        </a:rPr>
                      </a:br>
                      <a:r>
                        <a:rPr lang="en" sz="1800" u="sng">
                          <a:solidFill>
                            <a:schemeClr val="accent5"/>
                          </a:solidFill>
                          <a:latin typeface="Roboto"/>
                          <a:ea typeface="Roboto"/>
                          <a:cs typeface="Roboto"/>
                          <a:sym typeface="Roboto"/>
                          <a:hlinkClick r:id="rId6">
                            <a:extLst>
                              <a:ext uri="{A12FA001-AC4F-418D-AE19-62706E023703}">
                                <ahyp:hlinkClr val="tx"/>
                              </a:ext>
                            </a:extLst>
                          </a:hlinkClick>
                        </a:rPr>
                        <a:t>@klcoder</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233" name="Google Shape;233;p35"/>
          <p:cNvPicPr preferRelativeResize="0"/>
          <p:nvPr/>
        </p:nvPicPr>
        <p:blipFill>
          <a:blip r:embed="rId7">
            <a:alphaModFix/>
          </a:blip>
          <a:stretch>
            <a:fillRect/>
          </a:stretch>
        </p:blipFill>
        <p:spPr>
          <a:xfrm>
            <a:off x="514075" y="1321350"/>
            <a:ext cx="1563200" cy="1563200"/>
          </a:xfrm>
          <a:prstGeom prst="rect">
            <a:avLst/>
          </a:prstGeom>
          <a:noFill/>
          <a:ln>
            <a:noFill/>
          </a:ln>
        </p:spPr>
      </p:pic>
      <p:pic>
        <p:nvPicPr>
          <p:cNvPr id="234" name="Google Shape;234;p35"/>
          <p:cNvPicPr preferRelativeResize="0"/>
          <p:nvPr/>
        </p:nvPicPr>
        <p:blipFill>
          <a:blip r:embed="rId8">
            <a:alphaModFix/>
          </a:blip>
          <a:stretch>
            <a:fillRect/>
          </a:stretch>
        </p:blipFill>
        <p:spPr>
          <a:xfrm>
            <a:off x="2529837" y="1321350"/>
            <a:ext cx="1563200" cy="1563200"/>
          </a:xfrm>
          <a:prstGeom prst="rect">
            <a:avLst/>
          </a:prstGeom>
          <a:noFill/>
          <a:ln>
            <a:noFill/>
          </a:ln>
        </p:spPr>
      </p:pic>
      <p:pic>
        <p:nvPicPr>
          <p:cNvPr id="235" name="Google Shape;235;p35"/>
          <p:cNvPicPr preferRelativeResize="0"/>
          <p:nvPr/>
        </p:nvPicPr>
        <p:blipFill>
          <a:blip r:embed="rId9">
            <a:alphaModFix/>
          </a:blip>
          <a:stretch>
            <a:fillRect/>
          </a:stretch>
        </p:blipFill>
        <p:spPr>
          <a:xfrm>
            <a:off x="4545601" y="1321363"/>
            <a:ext cx="1563176" cy="1563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241" name="Google Shape;24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Voice enabled AI assistant</a:t>
            </a:r>
            <a:endParaRPr/>
          </a:p>
          <a:p>
            <a:pPr indent="-342900" lvl="0" marL="457200" rtl="0" algn="l">
              <a:spcBef>
                <a:spcPts val="0"/>
              </a:spcBef>
              <a:spcAft>
                <a:spcPts val="0"/>
              </a:spcAft>
              <a:buSzPts val="1800"/>
              <a:buChar char="●"/>
            </a:pPr>
            <a:r>
              <a:rPr lang="en"/>
              <a:t>Lets you talk to your wardrobe</a:t>
            </a:r>
            <a:endParaRPr/>
          </a:p>
          <a:p>
            <a:pPr indent="-342900" lvl="0" marL="457200" rtl="0" algn="l">
              <a:spcBef>
                <a:spcPts val="0"/>
              </a:spcBef>
              <a:spcAft>
                <a:spcPts val="0"/>
              </a:spcAft>
              <a:buSzPts val="1800"/>
              <a:buChar char="●"/>
            </a:pPr>
            <a:r>
              <a:rPr lang="en"/>
              <a:t>Analyzes uploaded photos</a:t>
            </a:r>
            <a:endParaRPr/>
          </a:p>
          <a:p>
            <a:pPr indent="-342900" lvl="0" marL="457200" rtl="0" algn="l">
              <a:spcBef>
                <a:spcPts val="0"/>
              </a:spcBef>
              <a:spcAft>
                <a:spcPts val="0"/>
              </a:spcAft>
              <a:buSzPts val="1800"/>
              <a:buChar char="●"/>
            </a:pPr>
            <a:r>
              <a:rPr lang="en"/>
              <a:t>Identifies the kind of clothes, color, style, etc.</a:t>
            </a:r>
            <a:endParaRPr/>
          </a:p>
          <a:p>
            <a:pPr indent="-342900" lvl="0" marL="457200" rtl="0" algn="l">
              <a:spcBef>
                <a:spcPts val="0"/>
              </a:spcBef>
              <a:spcAft>
                <a:spcPts val="0"/>
              </a:spcAft>
              <a:buSzPts val="1800"/>
              <a:buChar char="●"/>
            </a:pPr>
            <a:r>
              <a:rPr lang="en"/>
              <a:t>Stores attributes along with photo in a vector database</a:t>
            </a:r>
            <a:endParaRPr/>
          </a:p>
          <a:p>
            <a:pPr indent="-342900" lvl="0" marL="457200" rtl="0" algn="l">
              <a:spcBef>
                <a:spcPts val="0"/>
              </a:spcBef>
              <a:spcAft>
                <a:spcPts val="0"/>
              </a:spcAft>
              <a:buSzPts val="1800"/>
              <a:buChar char="●"/>
            </a:pPr>
            <a:r>
              <a:rPr lang="en"/>
              <a:t>Suggests outfits based on user’s query</a:t>
            </a:r>
            <a:endParaRPr/>
          </a:p>
          <a:p>
            <a:pPr indent="-298450" lvl="1" marL="914400" rtl="0" algn="l">
              <a:spcBef>
                <a:spcPts val="0"/>
              </a:spcBef>
              <a:spcAft>
                <a:spcPts val="0"/>
              </a:spcAft>
              <a:buClr>
                <a:srgbClr val="000000"/>
              </a:buClr>
              <a:buSzPts val="1100"/>
              <a:buFont typeface="Arial"/>
              <a:buChar char="○"/>
            </a:pPr>
            <a:r>
              <a:rPr lang="en"/>
              <a:t>Show me casual wear</a:t>
            </a:r>
            <a:endParaRPr/>
          </a:p>
          <a:p>
            <a:pPr indent="-298450" lvl="1" marL="914400" rtl="0" algn="l">
              <a:spcBef>
                <a:spcPts val="0"/>
              </a:spcBef>
              <a:spcAft>
                <a:spcPts val="0"/>
              </a:spcAft>
              <a:buClr>
                <a:srgbClr val="000000"/>
              </a:buClr>
              <a:buSzPts val="1100"/>
              <a:buFont typeface="Arial"/>
              <a:buChar char="○"/>
            </a:pPr>
            <a:r>
              <a:rPr lang="en"/>
              <a:t>Show me formal wear</a:t>
            </a:r>
            <a:endParaRPr/>
          </a:p>
          <a:p>
            <a:pPr indent="-298450" lvl="1" marL="914400" rtl="0" algn="l">
              <a:spcBef>
                <a:spcPts val="0"/>
              </a:spcBef>
              <a:spcAft>
                <a:spcPts val="0"/>
              </a:spcAft>
              <a:buClr>
                <a:srgbClr val="000000"/>
              </a:buClr>
              <a:buSzPts val="1100"/>
              <a:buFont typeface="Arial"/>
              <a:buChar char="○"/>
            </a:pPr>
            <a:r>
              <a:rPr lang="en"/>
              <a:t>Show me blue shirts</a:t>
            </a:r>
            <a:endParaRPr/>
          </a:p>
          <a:p>
            <a:pPr indent="-298450" lvl="1" marL="914400" rtl="0" algn="l">
              <a:spcBef>
                <a:spcPts val="0"/>
              </a:spcBef>
              <a:spcAft>
                <a:spcPts val="0"/>
              </a:spcAft>
              <a:buClr>
                <a:srgbClr val="000000"/>
              </a:buClr>
              <a:buSzPts val="1100"/>
              <a:buFont typeface="Arial"/>
              <a:buChar char="○"/>
            </a:pPr>
            <a:r>
              <a:rPr lang="en"/>
              <a:t>I am going on a vacation to the Mediterranean. Suggest some outfits to pack.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a:t>
            </a:r>
            <a:endParaRPr/>
          </a:p>
        </p:txBody>
      </p:sp>
      <p:sp>
        <p:nvSpPr>
          <p:cNvPr id="247" name="Google Shape;24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Speech to text is using</a:t>
            </a:r>
            <a:r>
              <a:rPr lang="en" sz="16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600" u="sng">
                <a:solidFill>
                  <a:schemeClr val="hlink"/>
                </a:solidFill>
                <a:latin typeface="Arial"/>
                <a:ea typeface="Arial"/>
                <a:cs typeface="Arial"/>
                <a:sym typeface="Arial"/>
                <a:hlinkClick r:id="rId4"/>
              </a:rPr>
              <a:t>OpenAI's open source Whisper mini</a:t>
            </a:r>
            <a:r>
              <a:rPr lang="en" sz="1600">
                <a:solidFill>
                  <a:srgbClr val="000000"/>
                </a:solidFill>
                <a:latin typeface="Arial"/>
                <a:ea typeface="Arial"/>
                <a:cs typeface="Arial"/>
                <a:sym typeface="Arial"/>
              </a:rPr>
              <a:t> model.</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Text to Audio is using</a:t>
            </a:r>
            <a:r>
              <a:rPr lang="en" sz="16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sz="1600" u="sng">
                <a:solidFill>
                  <a:schemeClr val="hlink"/>
                </a:solidFill>
                <a:latin typeface="Arial"/>
                <a:ea typeface="Arial"/>
                <a:cs typeface="Arial"/>
                <a:sym typeface="Arial"/>
                <a:hlinkClick r:id="rId6"/>
              </a:rPr>
              <a:t>Suno's open source Bark small</a:t>
            </a:r>
            <a:r>
              <a:rPr lang="en" sz="1600">
                <a:solidFill>
                  <a:srgbClr val="000000"/>
                </a:solidFill>
                <a:latin typeface="Arial"/>
                <a:ea typeface="Arial"/>
                <a:cs typeface="Arial"/>
                <a:sym typeface="Arial"/>
              </a:rPr>
              <a:t> model.</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WebRTC scaffolding from</a:t>
            </a:r>
            <a:r>
              <a:rPr lang="en" sz="16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1600" u="sng">
                <a:solidFill>
                  <a:schemeClr val="hlink"/>
                </a:solidFill>
                <a:latin typeface="Arial"/>
                <a:ea typeface="Arial"/>
                <a:cs typeface="Arial"/>
                <a:sym typeface="Arial"/>
                <a:hlinkClick r:id="rId8"/>
              </a:rPr>
              <a:t>WebRTC AI Voice Chat</a:t>
            </a:r>
            <a:r>
              <a:rPr lang="en" sz="1600">
                <a:solidFill>
                  <a:srgbClr val="000000"/>
                </a:solidFill>
                <a:latin typeface="Arial"/>
                <a:ea typeface="Arial"/>
                <a:cs typeface="Arial"/>
                <a:sym typeface="Arial"/>
              </a:rPr>
              <a:t> project.</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Hosted AI Inference</a:t>
            </a:r>
            <a:r>
              <a:rPr lang="en" sz="1600">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 sz="1600" u="sng">
                <a:solidFill>
                  <a:schemeClr val="hlink"/>
                </a:solidFill>
                <a:latin typeface="Arial"/>
                <a:ea typeface="Arial"/>
                <a:cs typeface="Arial"/>
                <a:sym typeface="Arial"/>
                <a:hlinkClick r:id="rId10"/>
              </a:rPr>
              <a:t>NVIDIA Inference Microservice (NIM)</a:t>
            </a:r>
            <a:r>
              <a:rPr lang="en"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Text-to-text LLM</a:t>
            </a:r>
            <a:r>
              <a:rPr lang="en" sz="1600">
                <a:solidFill>
                  <a:srgbClr val="000000"/>
                </a:solidFill>
                <a:uFill>
                  <a:noFill/>
                </a:uFill>
                <a:latin typeface="Arial"/>
                <a:ea typeface="Arial"/>
                <a:cs typeface="Arial"/>
                <a:sym typeface="Arial"/>
                <a:hlinkClick r:id="rId11">
                  <a:extLst>
                    <a:ext uri="{A12FA001-AC4F-418D-AE19-62706E023703}">
                      <ahyp:hlinkClr val="tx"/>
                    </a:ext>
                  </a:extLst>
                </a:hlinkClick>
              </a:rPr>
              <a:t> </a:t>
            </a:r>
            <a:r>
              <a:rPr lang="en" sz="1600" u="sng">
                <a:solidFill>
                  <a:schemeClr val="hlink"/>
                </a:solidFill>
                <a:latin typeface="Arial"/>
                <a:ea typeface="Arial"/>
                <a:cs typeface="Arial"/>
                <a:sym typeface="Arial"/>
                <a:hlinkClick r:id="rId12"/>
              </a:rPr>
              <a:t>meta/llama3-8b-instruct</a:t>
            </a:r>
            <a:endParaRPr sz="1600" u="sng">
              <a:solidFill>
                <a:schemeClr val="hlink"/>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Image-to-text VLLM</a:t>
            </a:r>
            <a:r>
              <a:rPr lang="en" sz="1600">
                <a:solidFill>
                  <a:srgbClr val="000000"/>
                </a:solidFill>
                <a:uFill>
                  <a:noFill/>
                </a:uFill>
                <a:latin typeface="Arial"/>
                <a:ea typeface="Arial"/>
                <a:cs typeface="Arial"/>
                <a:sym typeface="Arial"/>
                <a:hlinkClick r:id="rId13">
                  <a:extLst>
                    <a:ext uri="{A12FA001-AC4F-418D-AE19-62706E023703}">
                      <ahyp:hlinkClr val="tx"/>
                    </a:ext>
                  </a:extLst>
                </a:hlinkClick>
              </a:rPr>
              <a:t> </a:t>
            </a:r>
            <a:r>
              <a:rPr lang="en" sz="1600" u="sng">
                <a:solidFill>
                  <a:schemeClr val="hlink"/>
                </a:solidFill>
                <a:latin typeface="Arial"/>
                <a:ea typeface="Arial"/>
                <a:cs typeface="Arial"/>
                <a:sym typeface="Arial"/>
                <a:hlinkClick r:id="rId14"/>
              </a:rPr>
              <a:t>microsoft/phi-3-vision-128k-instruct</a:t>
            </a:r>
            <a:endParaRPr sz="1600" u="sng">
              <a:solidFill>
                <a:schemeClr val="hlink"/>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Retrieval Embeddings</a:t>
            </a:r>
            <a:r>
              <a:rPr lang="en" sz="1600">
                <a:solidFill>
                  <a:srgbClr val="000000"/>
                </a:solidFill>
                <a:uFill>
                  <a:noFill/>
                </a:uFill>
                <a:latin typeface="Arial"/>
                <a:ea typeface="Arial"/>
                <a:cs typeface="Arial"/>
                <a:sym typeface="Arial"/>
                <a:hlinkClick r:id="rId15">
                  <a:extLst>
                    <a:ext uri="{A12FA001-AC4F-418D-AE19-62706E023703}">
                      <ahyp:hlinkClr val="tx"/>
                    </a:ext>
                  </a:extLst>
                </a:hlinkClick>
              </a:rPr>
              <a:t> </a:t>
            </a:r>
            <a:r>
              <a:rPr lang="en" sz="1600" u="sng">
                <a:solidFill>
                  <a:schemeClr val="hlink"/>
                </a:solidFill>
                <a:latin typeface="Arial"/>
                <a:ea typeface="Arial"/>
                <a:cs typeface="Arial"/>
                <a:sym typeface="Arial"/>
                <a:hlinkClick r:id="rId16"/>
              </a:rPr>
              <a:t>nvidia/embed-qa-4</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Document and Vector store database</a:t>
            </a:r>
            <a:r>
              <a:rPr lang="en" sz="1600">
                <a:solidFill>
                  <a:srgbClr val="000000"/>
                </a:solidFill>
                <a:uFill>
                  <a:noFill/>
                </a:uFill>
                <a:latin typeface="Arial"/>
                <a:ea typeface="Arial"/>
                <a:cs typeface="Arial"/>
                <a:sym typeface="Arial"/>
                <a:hlinkClick r:id="rId17">
                  <a:extLst>
                    <a:ext uri="{A12FA001-AC4F-418D-AE19-62706E023703}">
                      <ahyp:hlinkClr val="tx"/>
                    </a:ext>
                  </a:extLst>
                </a:hlinkClick>
              </a:rPr>
              <a:t> </a:t>
            </a:r>
            <a:r>
              <a:rPr lang="en" sz="1600" u="sng">
                <a:solidFill>
                  <a:schemeClr val="hlink"/>
                </a:solidFill>
                <a:latin typeface="Arial"/>
                <a:ea typeface="Arial"/>
                <a:cs typeface="Arial"/>
                <a:sym typeface="Arial"/>
                <a:hlinkClick r:id="rId18"/>
              </a:rPr>
              <a:t>SurrealDB</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Web Search using</a:t>
            </a:r>
            <a:r>
              <a:rPr lang="en" sz="1600">
                <a:solidFill>
                  <a:srgbClr val="000000"/>
                </a:solidFill>
                <a:uFill>
                  <a:noFill/>
                </a:uFill>
                <a:latin typeface="Arial"/>
                <a:ea typeface="Arial"/>
                <a:cs typeface="Arial"/>
                <a:sym typeface="Arial"/>
                <a:hlinkClick r:id="rId19">
                  <a:extLst>
                    <a:ext uri="{A12FA001-AC4F-418D-AE19-62706E023703}">
                      <ahyp:hlinkClr val="tx"/>
                    </a:ext>
                  </a:extLst>
                </a:hlinkClick>
              </a:rPr>
              <a:t> </a:t>
            </a:r>
            <a:r>
              <a:rPr lang="en" sz="1600" u="sng">
                <a:solidFill>
                  <a:schemeClr val="hlink"/>
                </a:solidFill>
                <a:latin typeface="Arial"/>
                <a:ea typeface="Arial"/>
                <a:cs typeface="Arial"/>
                <a:sym typeface="Arial"/>
                <a:hlinkClick r:id="rId20"/>
              </a:rPr>
              <a:t>DuckDuckGo</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GenAI framework</a:t>
            </a:r>
            <a:r>
              <a:rPr lang="en" sz="1600">
                <a:solidFill>
                  <a:srgbClr val="000000"/>
                </a:solidFill>
                <a:uFill>
                  <a:noFill/>
                </a:uFill>
                <a:latin typeface="Arial"/>
                <a:ea typeface="Arial"/>
                <a:cs typeface="Arial"/>
                <a:sym typeface="Arial"/>
                <a:hlinkClick r:id="rId21">
                  <a:extLst>
                    <a:ext uri="{A12FA001-AC4F-418D-AE19-62706E023703}">
                      <ahyp:hlinkClr val="tx"/>
                    </a:ext>
                  </a:extLst>
                </a:hlinkClick>
              </a:rPr>
              <a:t> </a:t>
            </a:r>
            <a:r>
              <a:rPr lang="en" sz="1600" u="sng">
                <a:solidFill>
                  <a:schemeClr val="hlink"/>
                </a:solidFill>
                <a:latin typeface="Arial"/>
                <a:ea typeface="Arial"/>
                <a:cs typeface="Arial"/>
                <a:sym typeface="Arial"/>
                <a:hlinkClick r:id="rId22"/>
              </a:rPr>
              <a:t>LangChain</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GenAI API calls monitoring and tracing</a:t>
            </a:r>
            <a:r>
              <a:rPr lang="en" sz="1600">
                <a:solidFill>
                  <a:srgbClr val="000000"/>
                </a:solidFill>
                <a:uFill>
                  <a:noFill/>
                </a:uFill>
                <a:latin typeface="Arial"/>
                <a:ea typeface="Arial"/>
                <a:cs typeface="Arial"/>
                <a:sym typeface="Arial"/>
                <a:hlinkClick r:id="rId23">
                  <a:extLst>
                    <a:ext uri="{A12FA001-AC4F-418D-AE19-62706E023703}">
                      <ahyp:hlinkClr val="tx"/>
                    </a:ext>
                  </a:extLst>
                </a:hlinkClick>
              </a:rPr>
              <a:t> </a:t>
            </a:r>
            <a:r>
              <a:rPr lang="en" sz="1600" u="sng">
                <a:solidFill>
                  <a:schemeClr val="hlink"/>
                </a:solidFill>
                <a:latin typeface="Arial"/>
                <a:ea typeface="Arial"/>
                <a:cs typeface="Arial"/>
                <a:sym typeface="Arial"/>
                <a:hlinkClick r:id="rId24"/>
              </a:rPr>
              <a:t>LangSmith from LangChain</a:t>
            </a:r>
            <a:endParaRPr sz="2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Photo upload workflow</a:t>
            </a:r>
            <a:endParaRPr/>
          </a:p>
        </p:txBody>
      </p:sp>
      <p:pic>
        <p:nvPicPr>
          <p:cNvPr id="253" name="Google Shape;253;p38"/>
          <p:cNvPicPr preferRelativeResize="0"/>
          <p:nvPr/>
        </p:nvPicPr>
        <p:blipFill rotWithShape="1">
          <a:blip r:embed="rId3">
            <a:alphaModFix/>
          </a:blip>
          <a:srcRect b="0" l="0" r="0" t="8105"/>
          <a:stretch/>
        </p:blipFill>
        <p:spPr>
          <a:xfrm>
            <a:off x="387850" y="1117225"/>
            <a:ext cx="6156300" cy="34360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AI Agent</a:t>
            </a:r>
            <a:endParaRPr/>
          </a:p>
          <a:p>
            <a:pPr indent="0" lvl="0" marL="0" rtl="0" algn="r">
              <a:spcBef>
                <a:spcPts val="0"/>
              </a:spcBef>
              <a:spcAft>
                <a:spcPts val="0"/>
              </a:spcAft>
              <a:buNone/>
            </a:pPr>
            <a:r>
              <a:rPr lang="en"/>
              <a:t>Workflow</a:t>
            </a:r>
            <a:endParaRPr/>
          </a:p>
        </p:txBody>
      </p:sp>
      <p:pic>
        <p:nvPicPr>
          <p:cNvPr id="259" name="Google Shape;259;p39"/>
          <p:cNvPicPr preferRelativeResize="0"/>
          <p:nvPr/>
        </p:nvPicPr>
        <p:blipFill rotWithShape="1">
          <a:blip r:embed="rId3">
            <a:alphaModFix/>
          </a:blip>
          <a:srcRect b="0" l="0" r="0" t="4933"/>
          <a:stretch/>
        </p:blipFill>
        <p:spPr>
          <a:xfrm>
            <a:off x="155825" y="410000"/>
            <a:ext cx="5729700" cy="43218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Outfit Recommendation</a:t>
            </a:r>
            <a:endParaRPr/>
          </a:p>
          <a:p>
            <a:pPr indent="0" lvl="0" marL="0" rtl="0" algn="r">
              <a:spcBef>
                <a:spcPts val="0"/>
              </a:spcBef>
              <a:spcAft>
                <a:spcPts val="0"/>
              </a:spcAft>
              <a:buNone/>
            </a:pPr>
            <a:r>
              <a:rPr lang="en"/>
              <a:t>Workflow</a:t>
            </a:r>
            <a:endParaRPr/>
          </a:p>
        </p:txBody>
      </p:sp>
      <p:pic>
        <p:nvPicPr>
          <p:cNvPr id="265" name="Google Shape;265;p40"/>
          <p:cNvPicPr preferRelativeResize="0"/>
          <p:nvPr/>
        </p:nvPicPr>
        <p:blipFill rotWithShape="1">
          <a:blip r:embed="rId3">
            <a:alphaModFix/>
          </a:blip>
          <a:srcRect b="0" l="0" r="0" t="5606"/>
          <a:stretch/>
        </p:blipFill>
        <p:spPr>
          <a:xfrm>
            <a:off x="236725" y="134900"/>
            <a:ext cx="3962402" cy="4581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 ChatNVIDIA lacks tool calling support</a:t>
            </a:r>
            <a:endParaRPr/>
          </a:p>
        </p:txBody>
      </p:sp>
      <p:sp>
        <p:nvSpPr>
          <p:cNvPr id="271" name="Google Shape;27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ChatNVIDIA model within </a:t>
            </a:r>
            <a:r>
              <a:rPr b="1" lang="en" sz="1500"/>
              <a:t>langchain-nvidia-ai-endpoints</a:t>
            </a:r>
            <a:r>
              <a:rPr lang="en" sz="1500"/>
              <a:t> package didn’t support tool calling at the time of contest</a:t>
            </a:r>
            <a:endParaRPr sz="1500"/>
          </a:p>
          <a:p>
            <a:pPr indent="0" lvl="0" marL="0" rtl="0" algn="l">
              <a:spcBef>
                <a:spcPts val="1200"/>
              </a:spcBef>
              <a:spcAft>
                <a:spcPts val="0"/>
              </a:spcAft>
              <a:buNone/>
            </a:pPr>
            <a:r>
              <a:rPr i="1" lang="en" sz="1500"/>
              <a:t>Resolution</a:t>
            </a:r>
            <a:endParaRPr i="1" sz="1500"/>
          </a:p>
          <a:p>
            <a:pPr indent="0" lvl="0" marL="0" rtl="0" algn="l">
              <a:spcBef>
                <a:spcPts val="1200"/>
              </a:spcBef>
              <a:spcAft>
                <a:spcPts val="0"/>
              </a:spcAft>
              <a:buNone/>
            </a:pPr>
            <a:r>
              <a:rPr lang="en" sz="1500"/>
              <a:t>Wrote a wrapper inspired by </a:t>
            </a:r>
            <a:r>
              <a:rPr b="1" lang="en" sz="1500"/>
              <a:t>OllamaFunctions</a:t>
            </a:r>
            <a:r>
              <a:rPr lang="en" sz="1500"/>
              <a:t> to add tool calling capabilities to ChatNVIDIA model</a:t>
            </a:r>
            <a:endParaRPr sz="1500"/>
          </a:p>
          <a:p>
            <a:pPr indent="0" lvl="0" marL="0" rtl="0" algn="l">
              <a:spcBef>
                <a:spcPts val="1200"/>
              </a:spcBef>
              <a:spcAft>
                <a:spcPts val="0"/>
              </a:spcAft>
              <a:buNone/>
            </a:pPr>
            <a:r>
              <a:rPr lang="en" sz="1300">
                <a:latin typeface="Roboto Mono"/>
                <a:ea typeface="Roboto Mono"/>
                <a:cs typeface="Roboto Mono"/>
                <a:sym typeface="Roboto Mono"/>
              </a:rPr>
              <a:t>nvidia_functions = create_tool_calling_model(ChatNVIDIA, "chat_nvidia_functions")</a:t>
            </a:r>
            <a:endParaRPr sz="1300">
              <a:latin typeface="Roboto Mono"/>
              <a:ea typeface="Roboto Mono"/>
              <a:cs typeface="Roboto Mono"/>
              <a:sym typeface="Roboto Mono"/>
            </a:endParaRPr>
          </a:p>
          <a:p>
            <a:pPr indent="0" lvl="0" marL="0" rtl="0" algn="l">
              <a:spcBef>
                <a:spcPts val="1200"/>
              </a:spcBef>
              <a:spcAft>
                <a:spcPts val="0"/>
              </a:spcAft>
              <a:buNone/>
            </a:pPr>
            <a:r>
              <a:rPr lang="en" sz="1500" u="sng">
                <a:solidFill>
                  <a:schemeClr val="hlink"/>
                </a:solidFill>
                <a:hlinkClick r:id="rId3"/>
              </a:rPr>
              <a:t>https://github.com/lalanikarim/style-guide-ai-assistant/blob/main/tool_calling_model.py</a:t>
            </a:r>
            <a:endParaRPr b="1" sz="1500"/>
          </a:p>
          <a:p>
            <a:pPr indent="0" lvl="0" marL="0" rtl="0" algn="l">
              <a:spcBef>
                <a:spcPts val="1200"/>
              </a:spcBef>
              <a:spcAft>
                <a:spcPts val="1200"/>
              </a:spcAft>
              <a:buNone/>
            </a:pPr>
            <a:r>
              <a:rPr lang="en" sz="1500"/>
              <a:t>PR </a:t>
            </a:r>
            <a:r>
              <a:rPr lang="en" sz="1500" u="sng">
                <a:solidFill>
                  <a:schemeClr val="hlink"/>
                </a:solidFill>
                <a:hlinkClick r:id="rId4"/>
              </a:rPr>
              <a:t>#23193</a:t>
            </a:r>
            <a:r>
              <a:rPr lang="en" sz="1500"/>
              <a:t> has been submitted to LangChain with a Python mixin version of the wrapper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Welcome - Austin LangChain </a:t>
            </a:r>
            <a:endParaRPr/>
          </a:p>
        </p:txBody>
      </p:sp>
      <p:sp>
        <p:nvSpPr>
          <p:cNvPr id="80" name="Google Shape;80;p15"/>
          <p:cNvSpPr txBox="1"/>
          <p:nvPr>
            <p:ph idx="1" type="body"/>
          </p:nvPr>
        </p:nvSpPr>
        <p:spPr>
          <a:xfrm>
            <a:off x="268375"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Local Austin LangChain User Group</a:t>
            </a:r>
            <a:endParaRPr/>
          </a:p>
          <a:p>
            <a:pPr indent="-304165" lvl="1" marL="914400" rtl="0" algn="l">
              <a:spcBef>
                <a:spcPts val="0"/>
              </a:spcBef>
              <a:spcAft>
                <a:spcPts val="0"/>
              </a:spcAft>
              <a:buSzPct val="100000"/>
              <a:buChar char="○"/>
            </a:pPr>
            <a:r>
              <a:rPr lang="en"/>
              <a:t>Discord - </a:t>
            </a:r>
            <a:r>
              <a:rPr lang="en" u="sng">
                <a:solidFill>
                  <a:schemeClr val="accent5"/>
                </a:solidFill>
                <a:hlinkClick r:id="rId3">
                  <a:extLst>
                    <a:ext uri="{A12FA001-AC4F-418D-AE19-62706E023703}">
                      <ahyp:hlinkClr val="tx"/>
                    </a:ext>
                  </a:extLst>
                </a:hlinkClick>
              </a:rPr>
              <a:t>https://discord.gg/fjQfpwcsZX</a:t>
            </a:r>
            <a:endParaRPr/>
          </a:p>
          <a:p>
            <a:pPr indent="-304165" lvl="1" marL="914400" rtl="0" algn="l">
              <a:spcBef>
                <a:spcPts val="0"/>
              </a:spcBef>
              <a:spcAft>
                <a:spcPts val="0"/>
              </a:spcAft>
              <a:buSzPct val="100000"/>
              <a:buChar char="○"/>
            </a:pPr>
            <a:r>
              <a:rPr lang="en"/>
              <a:t>Github - </a:t>
            </a:r>
            <a:r>
              <a:rPr lang="en" u="sng">
                <a:solidFill>
                  <a:schemeClr val="hlink"/>
                </a:solidFill>
                <a:hlinkClick r:id="rId4"/>
              </a:rPr>
              <a:t>https://github.com/colinmcnamara/austin_langchain</a:t>
            </a:r>
            <a:endParaRPr/>
          </a:p>
          <a:p>
            <a:pPr indent="-304165" lvl="1" marL="914400" rtl="0" algn="l">
              <a:spcBef>
                <a:spcPts val="0"/>
              </a:spcBef>
              <a:spcAft>
                <a:spcPts val="0"/>
              </a:spcAft>
              <a:buSzPct val="100000"/>
              <a:buChar char="○"/>
            </a:pPr>
            <a:r>
              <a:rPr lang="en"/>
              <a:t>Meetup - </a:t>
            </a:r>
            <a:r>
              <a:rPr lang="en" u="sng">
                <a:solidFill>
                  <a:schemeClr val="hlink"/>
                </a:solidFill>
                <a:hlinkClick r:id="rId5"/>
              </a:rPr>
              <a:t>https://www.meetup.com/austin-lanchain-ai-group/</a:t>
            </a:r>
            <a:endParaRPr/>
          </a:p>
          <a:p>
            <a:pPr indent="-304165" lvl="1" marL="914400" rtl="0" algn="l">
              <a:spcBef>
                <a:spcPts val="0"/>
              </a:spcBef>
              <a:spcAft>
                <a:spcPts val="0"/>
              </a:spcAft>
              <a:buSzPct val="100000"/>
              <a:buChar char="○"/>
            </a:pPr>
            <a:r>
              <a:rPr lang="en"/>
              <a:t>Twitter - </a:t>
            </a:r>
            <a:r>
              <a:rPr lang="en" u="sng">
                <a:solidFill>
                  <a:schemeClr val="accent5"/>
                </a:solidFill>
                <a:hlinkClick r:id="rId6">
                  <a:extLst>
                    <a:ext uri="{A12FA001-AC4F-418D-AE19-62706E023703}">
                      <ahyp:hlinkClr val="tx"/>
                    </a:ext>
                  </a:extLst>
                </a:hlinkClick>
              </a:rPr>
              <a:t>@AustinLangChain</a:t>
            </a:r>
            <a:endParaRPr/>
          </a:p>
          <a:p>
            <a:pPr indent="-304165" lvl="1" marL="914400" rtl="0" algn="l">
              <a:spcBef>
                <a:spcPts val="0"/>
              </a:spcBef>
              <a:spcAft>
                <a:spcPts val="0"/>
              </a:spcAft>
              <a:buSzPct val="100000"/>
              <a:buChar char="○"/>
            </a:pPr>
            <a:r>
              <a:rPr lang="en"/>
              <a:t>Youtube - </a:t>
            </a:r>
            <a:r>
              <a:rPr lang="en" u="sng">
                <a:solidFill>
                  <a:schemeClr val="hlink"/>
                </a:solidFill>
                <a:hlinkClick r:id="rId7"/>
              </a:rPr>
              <a:t>https://www.youtube.com/@AustinLangChain</a:t>
            </a:r>
            <a:endParaRPr/>
          </a:p>
          <a:p>
            <a:pPr indent="-325755" lvl="0" marL="457200" rtl="0" algn="l">
              <a:spcBef>
                <a:spcPts val="0"/>
              </a:spcBef>
              <a:spcAft>
                <a:spcPts val="0"/>
              </a:spcAft>
              <a:buSzPct val="100000"/>
              <a:buChar char="●"/>
            </a:pPr>
            <a:r>
              <a:rPr b="1" lang="en"/>
              <a:t>Monthly Showcases &amp; Mixer </a:t>
            </a:r>
            <a:endParaRPr b="1"/>
          </a:p>
          <a:p>
            <a:pPr indent="-325755" lvl="0" marL="457200" rtl="0" algn="l">
              <a:spcBef>
                <a:spcPts val="0"/>
              </a:spcBef>
              <a:spcAft>
                <a:spcPts val="0"/>
              </a:spcAft>
              <a:buSzPct val="100000"/>
              <a:buChar char="●"/>
            </a:pPr>
            <a:r>
              <a:rPr b="1" lang="en"/>
              <a:t>Monthly Hacky Hours</a:t>
            </a:r>
            <a:endParaRPr b="1"/>
          </a:p>
          <a:p>
            <a:pPr indent="-325755" lvl="0" marL="457200" rtl="0" algn="l">
              <a:spcBef>
                <a:spcPts val="0"/>
              </a:spcBef>
              <a:spcAft>
                <a:spcPts val="0"/>
              </a:spcAft>
              <a:buSzPct val="100000"/>
              <a:buChar char="●"/>
            </a:pPr>
            <a:r>
              <a:rPr b="1" lang="en"/>
              <a:t>Office Hours </a:t>
            </a:r>
            <a:r>
              <a:rPr lang="en"/>
              <a:t>2PM </a:t>
            </a:r>
            <a:r>
              <a:rPr lang="en"/>
              <a:t>CDT Office Hours</a:t>
            </a:r>
            <a:endParaRPr/>
          </a:p>
          <a:p>
            <a:pPr indent="-325755" lvl="0" marL="457200" rtl="0" algn="l">
              <a:spcBef>
                <a:spcPts val="0"/>
              </a:spcBef>
              <a:spcAft>
                <a:spcPts val="0"/>
              </a:spcAft>
              <a:buSzPct val="100000"/>
              <a:buChar char="●"/>
            </a:pPr>
            <a:r>
              <a:rPr lang="en"/>
              <a:t>Low stress, learning and sharing</a:t>
            </a:r>
            <a:endParaRPr/>
          </a:p>
          <a:p>
            <a:pPr indent="-325755" lvl="0" marL="457200" rtl="0" algn="l">
              <a:spcBef>
                <a:spcPts val="0"/>
              </a:spcBef>
              <a:spcAft>
                <a:spcPts val="0"/>
              </a:spcAft>
              <a:buSzPct val="100000"/>
              <a:buChar char="●"/>
            </a:pPr>
            <a:r>
              <a:rPr lang="en"/>
              <a:t>Connect with other early adopters</a:t>
            </a:r>
            <a:endParaRPr/>
          </a:p>
          <a:p>
            <a:pPr indent="-325755" lvl="0" marL="457200" rtl="0" algn="l">
              <a:spcBef>
                <a:spcPts val="0"/>
              </a:spcBef>
              <a:spcAft>
                <a:spcPts val="0"/>
              </a:spcAft>
              <a:buSzPct val="100000"/>
              <a:buChar char="●"/>
            </a:pPr>
            <a:r>
              <a:rPr lang="en"/>
              <a:t>Learn, Share, Grow</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CoC - </a:t>
            </a:r>
            <a:r>
              <a:rPr b="1" lang="en"/>
              <a:t>Be cool</a:t>
            </a:r>
            <a:r>
              <a:rPr lang="en"/>
              <a:t> to each other, no gross behavior</a:t>
            </a:r>
            <a:endParaRPr/>
          </a:p>
        </p:txBody>
      </p:sp>
      <p:pic>
        <p:nvPicPr>
          <p:cNvPr id="81" name="Google Shape;81;p15"/>
          <p:cNvPicPr preferRelativeResize="0"/>
          <p:nvPr/>
        </p:nvPicPr>
        <p:blipFill>
          <a:blip r:embed="rId8">
            <a:alphaModFix/>
          </a:blip>
          <a:stretch>
            <a:fillRect/>
          </a:stretch>
        </p:blipFill>
        <p:spPr>
          <a:xfrm>
            <a:off x="6072720" y="1076775"/>
            <a:ext cx="2900501" cy="2851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 phi-3-vision’s poor JSON output quality</a:t>
            </a:r>
            <a:endParaRPr/>
          </a:p>
        </p:txBody>
      </p:sp>
      <p:sp>
        <p:nvSpPr>
          <p:cNvPr id="277" name="Google Shape;27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phi-3-vision-128k-instruct model didn’t generate json output which was needed to extract features as structured output</a:t>
            </a:r>
            <a:endParaRPr sz="1500"/>
          </a:p>
          <a:p>
            <a:pPr indent="0" lvl="0" marL="0" rtl="0" algn="l">
              <a:spcBef>
                <a:spcPts val="1200"/>
              </a:spcBef>
              <a:spcAft>
                <a:spcPts val="0"/>
              </a:spcAft>
              <a:buNone/>
            </a:pPr>
            <a:r>
              <a:rPr i="1" lang="en" sz="1500"/>
              <a:t>Resolution</a:t>
            </a:r>
            <a:endParaRPr sz="1500"/>
          </a:p>
          <a:p>
            <a:pPr indent="0" lvl="0" marL="0" rtl="0" algn="l">
              <a:spcBef>
                <a:spcPts val="1200"/>
              </a:spcBef>
              <a:spcAft>
                <a:spcPts val="0"/>
              </a:spcAft>
              <a:buNone/>
            </a:pPr>
            <a:r>
              <a:rPr lang="en" sz="1500"/>
              <a:t>Deferred structured output parsing to </a:t>
            </a:r>
            <a:r>
              <a:rPr b="1" lang="en" sz="1500"/>
              <a:t>llama3-8b-instruct</a:t>
            </a:r>
            <a:r>
              <a:rPr lang="en" sz="1500"/>
              <a:t> which handled tool calling and structured output parsing reliably</a:t>
            </a:r>
            <a:endParaRPr sz="1500"/>
          </a:p>
          <a:p>
            <a:pPr indent="0" lvl="0" marL="0" rtl="0" algn="l">
              <a:spcBef>
                <a:spcPts val="1200"/>
              </a:spcBef>
              <a:spcAft>
                <a:spcPts val="0"/>
              </a:spcAft>
              <a:buNone/>
            </a:pPr>
            <a:r>
              <a:rPr lang="en" sz="1300">
                <a:latin typeface="Roboto Mono"/>
                <a:ea typeface="Roboto Mono"/>
                <a:cs typeface="Roboto Mono"/>
                <a:sym typeface="Roboto Mono"/>
              </a:rPr>
              <a:t>outfit_output_llm = _llm.with_structured_output(Outfit, include_raw=False)</a:t>
            </a:r>
            <a:br>
              <a:rPr lang="en" sz="1300">
                <a:latin typeface="Roboto Mono"/>
                <a:ea typeface="Roboto Mono"/>
                <a:cs typeface="Roboto Mono"/>
                <a:sym typeface="Roboto Mono"/>
              </a:rPr>
            </a:br>
            <a:r>
              <a:rPr lang="en" sz="1300">
                <a:latin typeface="Roboto Mono"/>
                <a:ea typeface="Roboto Mono"/>
                <a:cs typeface="Roboto Mono"/>
                <a:sym typeface="Roboto Mono"/>
              </a:rPr>
              <a:t>nv_fc_chain = RunnableLambda(get_image_prompt) </a:t>
            </a:r>
            <a:br>
              <a:rPr lang="en" sz="1300">
                <a:latin typeface="Roboto Mono"/>
                <a:ea typeface="Roboto Mono"/>
                <a:cs typeface="Roboto Mono"/>
                <a:sym typeface="Roboto Mono"/>
              </a:rPr>
            </a:br>
            <a:r>
              <a:rPr lang="en" sz="1300">
                <a:latin typeface="Roboto Mono"/>
                <a:ea typeface="Roboto Mono"/>
                <a:cs typeface="Roboto Mono"/>
                <a:sym typeface="Roboto Mono"/>
              </a:rPr>
              <a:t>			| _vllm </a:t>
            </a:r>
            <a:br>
              <a:rPr lang="en" sz="1300">
                <a:latin typeface="Roboto Mono"/>
                <a:ea typeface="Roboto Mono"/>
                <a:cs typeface="Roboto Mono"/>
                <a:sym typeface="Roboto Mono"/>
              </a:rPr>
            </a:br>
            <a:r>
              <a:rPr lang="en" sz="1300">
                <a:latin typeface="Roboto Mono"/>
                <a:ea typeface="Roboto Mono"/>
                <a:cs typeface="Roboto Mono"/>
                <a:sym typeface="Roboto Mono"/>
              </a:rPr>
              <a:t>			| RunnableLambda(get_message_content) </a:t>
            </a:r>
            <a:br>
              <a:rPr lang="en" sz="1300">
                <a:latin typeface="Roboto Mono"/>
                <a:ea typeface="Roboto Mono"/>
                <a:cs typeface="Roboto Mono"/>
                <a:sym typeface="Roboto Mono"/>
              </a:rPr>
            </a:br>
            <a:r>
              <a:rPr lang="en" sz="1300">
                <a:latin typeface="Roboto Mono"/>
                <a:ea typeface="Roboto Mono"/>
                <a:cs typeface="Roboto Mono"/>
                <a:sym typeface="Roboto Mono"/>
              </a:rPr>
              <a:t>			| outfit_output_llm</a:t>
            </a:r>
            <a:endParaRPr sz="1300">
              <a:latin typeface="Roboto Mono"/>
              <a:ea typeface="Roboto Mono"/>
              <a:cs typeface="Roboto Mono"/>
              <a:sym typeface="Roboto Mono"/>
            </a:endParaRPr>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Style Guide is a voice enabled AI assistant that lets you talk to your wardrobe. When you upload your photos, it analyzes them and identifies the kind of clothes you are wearing and other interesting attributes, like color, style, etc., and stores them along with your photo in a vector database. &#10;#NVIDIADevContest #langchain&#10;&#10;Source code: https://github.com/lalanikarim/style-guide-ai-assistant" id="287" name="Google Shape;287;p44" title="Style Guide - AI Assistant Project Demo">
            <a:hlinkClick r:id="rId3"/>
          </p:cNvPr>
          <p:cNvPicPr preferRelativeResize="0"/>
          <p:nvPr/>
        </p:nvPicPr>
        <p:blipFill>
          <a:blip r:embed="rId4">
            <a:alphaModFix/>
          </a:blip>
          <a:stretch>
            <a:fillRect/>
          </a:stretch>
        </p:blipFill>
        <p:spPr>
          <a:xfrm>
            <a:off x="599088" y="336988"/>
            <a:ext cx="7945825" cy="446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298" name="Google Shape;29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 </a:t>
            </a:r>
            <a:r>
              <a:rPr lang="en" u="sng">
                <a:solidFill>
                  <a:schemeClr val="hlink"/>
                </a:solidFill>
                <a:hlinkClick r:id="rId3"/>
              </a:rPr>
              <a:t>https://github.com/lalanikarim/style-guide-ai-assistant/</a:t>
            </a:r>
            <a:endParaRPr/>
          </a:p>
          <a:p>
            <a:pPr indent="0" lvl="0" marL="0" rtl="0" algn="l">
              <a:spcBef>
                <a:spcPts val="1200"/>
              </a:spcBef>
              <a:spcAft>
                <a:spcPts val="0"/>
              </a:spcAft>
              <a:buNone/>
            </a:pPr>
            <a:r>
              <a:rPr lang="en"/>
              <a:t>NVIDIA NIM Playground - </a:t>
            </a:r>
            <a:r>
              <a:rPr lang="en" u="sng">
                <a:solidFill>
                  <a:schemeClr val="hlink"/>
                </a:solidFill>
                <a:hlinkClick r:id="rId4"/>
              </a:rPr>
              <a:t>https://build.nvidia.com/explore/discover</a:t>
            </a:r>
            <a:endParaRPr/>
          </a:p>
          <a:p>
            <a:pPr indent="0" lvl="0" marL="0" rtl="0" algn="l">
              <a:spcBef>
                <a:spcPts val="1200"/>
              </a:spcBef>
              <a:spcAft>
                <a:spcPts val="0"/>
              </a:spcAft>
              <a:buNone/>
            </a:pPr>
            <a:r>
              <a:rPr lang="en"/>
              <a:t>Surreal DB - </a:t>
            </a:r>
            <a:r>
              <a:rPr lang="en" u="sng">
                <a:solidFill>
                  <a:schemeClr val="hlink"/>
                </a:solidFill>
                <a:hlinkClick r:id="rId5"/>
              </a:rPr>
              <a:t>https://surrealdb.com/</a:t>
            </a:r>
            <a:endParaRPr/>
          </a:p>
          <a:p>
            <a:pPr indent="0" lvl="0" marL="0" rtl="0" algn="l">
              <a:spcBef>
                <a:spcPts val="1200"/>
              </a:spcBef>
              <a:spcAft>
                <a:spcPts val="0"/>
              </a:spcAft>
              <a:buNone/>
            </a:pPr>
            <a:r>
              <a:rPr lang="en"/>
              <a:t>LangChain - </a:t>
            </a:r>
            <a:r>
              <a:rPr lang="en" u="sng">
                <a:solidFill>
                  <a:schemeClr val="hlink"/>
                </a:solidFill>
                <a:hlinkClick r:id="rId6"/>
              </a:rPr>
              <a:t>https://www.langchain.com/</a:t>
            </a:r>
            <a:endParaRPr/>
          </a:p>
          <a:p>
            <a:pPr indent="0" lvl="0" marL="0" rtl="0" algn="l">
              <a:spcBef>
                <a:spcPts val="1200"/>
              </a:spcBef>
              <a:spcAft>
                <a:spcPts val="0"/>
              </a:spcAft>
              <a:buNone/>
            </a:pPr>
            <a:r>
              <a:rPr lang="en"/>
              <a:t>Most Awesome LangChain Resource in Central TX - </a:t>
            </a:r>
            <a:r>
              <a:rPr lang="en" u="sng">
                <a:solidFill>
                  <a:schemeClr val="hlink"/>
                </a:solidFill>
                <a:hlinkClick r:id="rId7"/>
              </a:rPr>
              <a:t>https://www.meetup.com/austin-langchain-ai-group/</a:t>
            </a:r>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31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Jackson Arnold - Next.js + LangServe</a:t>
            </a:r>
            <a:endParaRPr/>
          </a:p>
        </p:txBody>
      </p:sp>
      <p:sp>
        <p:nvSpPr>
          <p:cNvPr id="309" name="Google Shape;309;p48"/>
          <p:cNvSpPr txBox="1"/>
          <p:nvPr>
            <p:ph idx="1" type="body"/>
          </p:nvPr>
        </p:nvSpPr>
        <p:spPr>
          <a:xfrm>
            <a:off x="311700" y="1152475"/>
            <a:ext cx="57603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sz="1200">
                <a:solidFill>
                  <a:schemeClr val="dk1"/>
                </a:solidFill>
              </a:rPr>
              <a:t>LangServe repo:</a:t>
            </a:r>
            <a:r>
              <a:rPr lang="en" sz="1200">
                <a:solidFill>
                  <a:schemeClr val="dk1"/>
                </a:solidFill>
                <a:uFill>
                  <a:noFill/>
                </a:uFill>
                <a:hlinkClick r:id="rId3">
                  <a:extLst>
                    <a:ext uri="{A12FA001-AC4F-418D-AE19-62706E023703}">
                      <ahyp:hlinkClr val="tx"/>
                    </a:ext>
                  </a:extLst>
                </a:hlinkClick>
              </a:rPr>
              <a:t> </a:t>
            </a:r>
            <a:r>
              <a:rPr lang="en" sz="1200" u="sng">
                <a:solidFill>
                  <a:schemeClr val="hlink"/>
                </a:solidFill>
                <a:hlinkClick r:id="rId4"/>
              </a:rPr>
              <a:t>https://github.com/jacksonarnold/assistant-langserve-api/tree/main</a:t>
            </a:r>
            <a:r>
              <a:rPr lang="en" sz="1200">
                <a:solidFill>
                  <a:schemeClr val="dk1"/>
                </a:solidFill>
              </a:rPr>
              <a:t> </a:t>
            </a:r>
            <a:endParaRPr sz="1200">
              <a:solidFill>
                <a:schemeClr val="dk1"/>
              </a:solidFill>
            </a:endParaRPr>
          </a:p>
          <a:p>
            <a:pPr indent="-342900" lvl="0" marL="457200" rtl="0" algn="l">
              <a:spcBef>
                <a:spcPts val="0"/>
              </a:spcBef>
              <a:spcAft>
                <a:spcPts val="0"/>
              </a:spcAft>
              <a:buSzPts val="1800"/>
              <a:buChar char="●"/>
            </a:pPr>
            <a:r>
              <a:rPr lang="en" sz="1200">
                <a:solidFill>
                  <a:schemeClr val="dk1"/>
                </a:solidFill>
              </a:rPr>
              <a:t>Next.js repo:</a:t>
            </a:r>
            <a:r>
              <a:rPr lang="en" sz="1200">
                <a:solidFill>
                  <a:schemeClr val="dk1"/>
                </a:solidFill>
                <a:uFill>
                  <a:noFill/>
                </a:uFill>
                <a:hlinkClick r:id="rId5">
                  <a:extLst>
                    <a:ext uri="{A12FA001-AC4F-418D-AE19-62706E023703}">
                      <ahyp:hlinkClr val="tx"/>
                    </a:ext>
                  </a:extLst>
                </a:hlinkClick>
              </a:rPr>
              <a:t> </a:t>
            </a:r>
            <a:r>
              <a:rPr lang="en" sz="1200" u="sng">
                <a:solidFill>
                  <a:schemeClr val="hlink"/>
                </a:solidFill>
                <a:hlinkClick r:id="rId6"/>
              </a:rPr>
              <a:t>https://github.com/jacksonarnold/summarizer-app</a:t>
            </a:r>
            <a:r>
              <a:rPr lang="en" sz="1200">
                <a:solidFill>
                  <a:schemeClr val="dk1"/>
                </a:solidFill>
              </a:rPr>
              <a:t> </a:t>
            </a:r>
            <a:endParaRPr sz="1200">
              <a:solidFill>
                <a:schemeClr val="dk1"/>
              </a:solidFill>
            </a:endParaRPr>
          </a:p>
          <a:p>
            <a:pPr indent="-342900" lvl="0" marL="457200" rtl="0" algn="l">
              <a:spcBef>
                <a:spcPts val="0"/>
              </a:spcBef>
              <a:spcAft>
                <a:spcPts val="0"/>
              </a:spcAft>
              <a:buSzPts val="1800"/>
              <a:buChar char="●"/>
            </a:pPr>
            <a:r>
              <a:rPr lang="en" sz="1200">
                <a:solidFill>
                  <a:schemeClr val="dk1"/>
                </a:solidFill>
              </a:rPr>
              <a:t>Deck:</a:t>
            </a:r>
            <a:r>
              <a:rPr lang="en" sz="1200" u="sng">
                <a:solidFill>
                  <a:schemeClr val="hlink"/>
                </a:solidFill>
                <a:hlinkClick r:id="rId7"/>
              </a:rPr>
              <a:t>https://docs.google.com/presentation/d/10SIfXZiJGn8CIkK5vZGVN7n7bZKCnE6G052RONq4hNQ/edit?usp=sharing</a:t>
            </a:r>
            <a:r>
              <a:rPr lang="en" sz="1200">
                <a:solidFill>
                  <a:schemeClr val="dk1"/>
                </a:solidFill>
              </a:rPr>
              <a:t> </a:t>
            </a:r>
            <a:endParaRPr sz="1200">
              <a:solidFill>
                <a:schemeClr val="dk1"/>
              </a:solidFill>
            </a:endParaRPr>
          </a:p>
          <a:p>
            <a:pPr indent="-342900" lvl="0" marL="457200" rtl="0" algn="l">
              <a:spcBef>
                <a:spcPts val="0"/>
              </a:spcBef>
              <a:spcAft>
                <a:spcPts val="0"/>
              </a:spcAft>
              <a:buSzPts val="1800"/>
              <a:buChar char="●"/>
            </a:pPr>
            <a:r>
              <a:rPr lang="en" sz="1200">
                <a:solidFill>
                  <a:schemeClr val="dk1"/>
                </a:solidFill>
              </a:rPr>
              <a:t>LinkedIn:</a:t>
            </a:r>
            <a:r>
              <a:rPr lang="en" sz="1200">
                <a:solidFill>
                  <a:schemeClr val="dk1"/>
                </a:solidFill>
                <a:uFill>
                  <a:noFill/>
                </a:uFill>
                <a:hlinkClick r:id="rId8">
                  <a:extLst>
                    <a:ext uri="{A12FA001-AC4F-418D-AE19-62706E023703}">
                      <ahyp:hlinkClr val="tx"/>
                    </a:ext>
                  </a:extLst>
                </a:hlinkClick>
              </a:rPr>
              <a:t> </a:t>
            </a:r>
            <a:r>
              <a:rPr lang="en" sz="1200" u="sng">
                <a:solidFill>
                  <a:schemeClr val="hlink"/>
                </a:solidFill>
                <a:hlinkClick r:id="rId9"/>
              </a:rPr>
              <a:t>https://www.linkedin.com/in/jackson-s-arnold/</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10" name="Google Shape;310;p48"/>
          <p:cNvPicPr preferRelativeResize="0"/>
          <p:nvPr/>
        </p:nvPicPr>
        <p:blipFill>
          <a:blip r:embed="rId10">
            <a:alphaModFix/>
          </a:blip>
          <a:stretch>
            <a:fillRect/>
          </a:stretch>
        </p:blipFill>
        <p:spPr>
          <a:xfrm>
            <a:off x="6432363" y="2829402"/>
            <a:ext cx="2205425" cy="2177850"/>
          </a:xfrm>
          <a:prstGeom prst="rect">
            <a:avLst/>
          </a:prstGeom>
          <a:noFill/>
          <a:ln>
            <a:noFill/>
          </a:ln>
        </p:spPr>
      </p:pic>
      <p:pic>
        <p:nvPicPr>
          <p:cNvPr id="311" name="Google Shape;311;p48"/>
          <p:cNvPicPr preferRelativeResize="0"/>
          <p:nvPr/>
        </p:nvPicPr>
        <p:blipFill>
          <a:blip r:embed="rId11">
            <a:alphaModFix/>
          </a:blip>
          <a:stretch>
            <a:fillRect/>
          </a:stretch>
        </p:blipFill>
        <p:spPr>
          <a:xfrm>
            <a:off x="6163475" y="99600"/>
            <a:ext cx="2743200" cy="2533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Next.js + LangServe</a:t>
            </a:r>
            <a:endParaRPr/>
          </a:p>
        </p:txBody>
      </p:sp>
      <p:sp>
        <p:nvSpPr>
          <p:cNvPr id="317" name="Google Shape;317;p4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a:t>
            </a:r>
            <a:endParaRPr/>
          </a:p>
        </p:txBody>
      </p:sp>
      <p:sp>
        <p:nvSpPr>
          <p:cNvPr id="323" name="Google Shape;323;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Original purpose of the app</a:t>
            </a:r>
            <a:endParaRPr/>
          </a:p>
          <a:p>
            <a:pPr indent="-342900" lvl="0" marL="457200" rtl="0" algn="l">
              <a:spcBef>
                <a:spcPts val="0"/>
              </a:spcBef>
              <a:spcAft>
                <a:spcPts val="0"/>
              </a:spcAft>
              <a:buSzPts val="1800"/>
              <a:buChar char="●"/>
            </a:pPr>
            <a:r>
              <a:rPr lang="en"/>
              <a:t>Create a template for full-stack, LangChain integrated web app</a:t>
            </a:r>
            <a:endParaRPr/>
          </a:p>
          <a:p>
            <a:pPr indent="-342900" lvl="0" marL="457200" rtl="0" algn="l">
              <a:spcBef>
                <a:spcPts val="0"/>
              </a:spcBef>
              <a:spcAft>
                <a:spcPts val="0"/>
              </a:spcAft>
              <a:buSzPts val="1800"/>
              <a:buChar char="●"/>
            </a:pPr>
            <a:r>
              <a:rPr lang="en"/>
              <a:t>Project for learning and sharing through the process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Stack</a:t>
            </a:r>
            <a:endParaRPr/>
          </a:p>
        </p:txBody>
      </p:sp>
      <p:sp>
        <p:nvSpPr>
          <p:cNvPr id="329" name="Google Shape;32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Next.js 14 - using TypeScript</a:t>
            </a:r>
            <a:endParaRPr/>
          </a:p>
          <a:p>
            <a:pPr indent="-317500" lvl="1" marL="914400" rtl="0" algn="l">
              <a:spcBef>
                <a:spcPts val="0"/>
              </a:spcBef>
              <a:spcAft>
                <a:spcPts val="0"/>
              </a:spcAft>
              <a:buSzPts val="1400"/>
              <a:buChar char="○"/>
            </a:pPr>
            <a:r>
              <a:rPr lang="en"/>
              <a:t>NextUI</a:t>
            </a:r>
            <a:endParaRPr/>
          </a:p>
          <a:p>
            <a:pPr indent="-317500" lvl="1" marL="914400" rtl="0" algn="l">
              <a:spcBef>
                <a:spcPts val="0"/>
              </a:spcBef>
              <a:spcAft>
                <a:spcPts val="0"/>
              </a:spcAft>
              <a:buSzPts val="1400"/>
              <a:buChar char="○"/>
            </a:pPr>
            <a:r>
              <a:rPr lang="en"/>
              <a:t>NextAuth.js</a:t>
            </a:r>
            <a:endParaRPr/>
          </a:p>
          <a:p>
            <a:pPr indent="-317500" lvl="1" marL="914400" rtl="0" algn="l">
              <a:spcBef>
                <a:spcPts val="0"/>
              </a:spcBef>
              <a:spcAft>
                <a:spcPts val="0"/>
              </a:spcAft>
              <a:buSzPts val="1400"/>
              <a:buChar char="○"/>
            </a:pPr>
            <a:r>
              <a:rPr lang="en"/>
              <a:t>v0.dev for inspiration</a:t>
            </a:r>
            <a:endParaRPr/>
          </a:p>
          <a:p>
            <a:pPr indent="-342900" lvl="0" marL="457200" rtl="0" algn="l">
              <a:spcBef>
                <a:spcPts val="0"/>
              </a:spcBef>
              <a:spcAft>
                <a:spcPts val="0"/>
              </a:spcAft>
              <a:buSzPts val="1800"/>
              <a:buChar char="●"/>
            </a:pPr>
            <a:r>
              <a:rPr lang="en"/>
              <a:t>FastAPI with LangServe</a:t>
            </a:r>
            <a:endParaRPr/>
          </a:p>
          <a:p>
            <a:pPr indent="-342900" lvl="0" marL="457200" rtl="0" algn="l">
              <a:spcBef>
                <a:spcPts val="0"/>
              </a:spcBef>
              <a:spcAft>
                <a:spcPts val="0"/>
              </a:spcAft>
              <a:buSzPts val="1800"/>
              <a:buChar char="●"/>
            </a:pPr>
            <a:r>
              <a:rPr lang="en"/>
              <a:t>MongoDB</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into Sessions @  meet.aimug.org</a:t>
            </a:r>
            <a:endParaRPr/>
          </a:p>
        </p:txBody>
      </p:sp>
      <p:sp>
        <p:nvSpPr>
          <p:cNvPr id="87" name="Google Shape;87;p16"/>
          <p:cNvSpPr txBox="1"/>
          <p:nvPr>
            <p:ph idx="1" type="body"/>
          </p:nvPr>
        </p:nvSpPr>
        <p:spPr>
          <a:xfrm>
            <a:off x="4255875" y="1152475"/>
            <a:ext cx="457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 here for Transcripts, Q&amp;A, Links </a:t>
            </a:r>
            <a:endParaRPr/>
          </a:p>
          <a:p>
            <a:pPr indent="0" lvl="0" marL="0" rtl="0" algn="l">
              <a:spcBef>
                <a:spcPts val="1200"/>
              </a:spcBef>
              <a:spcAft>
                <a:spcPts val="0"/>
              </a:spcAft>
              <a:buNone/>
            </a:pPr>
            <a:r>
              <a:rPr lang="en" u="sng">
                <a:solidFill>
                  <a:schemeClr val="hlink"/>
                </a:solidFill>
                <a:hlinkClick r:id="rId3"/>
              </a:rPr>
              <a:t>https://meet.aimug.org/session/6cacd549-11e1-42c2-a3bc-01def0906ac2</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050">
              <a:solidFill>
                <a:srgbClr val="0098AB"/>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8" name="Google Shape;88;p16"/>
          <p:cNvPicPr preferRelativeResize="0"/>
          <p:nvPr/>
        </p:nvPicPr>
        <p:blipFill>
          <a:blip r:embed="rId4">
            <a:alphaModFix/>
          </a:blip>
          <a:stretch>
            <a:fillRect/>
          </a:stretch>
        </p:blipFill>
        <p:spPr>
          <a:xfrm>
            <a:off x="6226827" y="2461413"/>
            <a:ext cx="2360601" cy="2309611"/>
          </a:xfrm>
          <a:prstGeom prst="rect">
            <a:avLst/>
          </a:prstGeom>
          <a:noFill/>
          <a:ln>
            <a:noFill/>
          </a:ln>
        </p:spPr>
      </p:pic>
      <p:pic>
        <p:nvPicPr>
          <p:cNvPr id="89" name="Google Shape;89;p16"/>
          <p:cNvPicPr preferRelativeResize="0"/>
          <p:nvPr/>
        </p:nvPicPr>
        <p:blipFill>
          <a:blip r:embed="rId5">
            <a:alphaModFix/>
          </a:blip>
          <a:stretch>
            <a:fillRect/>
          </a:stretch>
        </p:blipFill>
        <p:spPr>
          <a:xfrm>
            <a:off x="133775" y="1803325"/>
            <a:ext cx="3951074" cy="237658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we’re at</a:t>
            </a:r>
            <a:endParaRPr/>
          </a:p>
        </p:txBody>
      </p:sp>
      <p:sp>
        <p:nvSpPr>
          <p:cNvPr id="335" name="Google Shape;335;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Next.js</a:t>
            </a:r>
            <a:endParaRPr/>
          </a:p>
          <a:p>
            <a:pPr indent="-298450" lvl="1" marL="914400" rtl="0" algn="l">
              <a:spcBef>
                <a:spcPts val="0"/>
              </a:spcBef>
              <a:spcAft>
                <a:spcPts val="0"/>
              </a:spcAft>
              <a:buClr>
                <a:srgbClr val="000000"/>
              </a:buClr>
              <a:buSzPts val="1100"/>
              <a:buFont typeface="Arial"/>
              <a:buChar char="○"/>
            </a:pPr>
            <a:r>
              <a:rPr lang="en"/>
              <a:t>Component library installed - basic UI and navigation layout</a:t>
            </a:r>
            <a:endParaRPr/>
          </a:p>
          <a:p>
            <a:pPr indent="-298450" lvl="1" marL="914400" rtl="0" algn="l">
              <a:spcBef>
                <a:spcPts val="0"/>
              </a:spcBef>
              <a:spcAft>
                <a:spcPts val="0"/>
              </a:spcAft>
              <a:buClr>
                <a:srgbClr val="000000"/>
              </a:buClr>
              <a:buSzPts val="1100"/>
              <a:buFont typeface="Arial"/>
              <a:buChar char="○"/>
            </a:pPr>
            <a:r>
              <a:rPr lang="en"/>
              <a:t>Authentication - sign in &amp; sign out</a:t>
            </a:r>
            <a:endParaRPr/>
          </a:p>
          <a:p>
            <a:pPr indent="-298450" lvl="1" marL="914400" rtl="0" algn="l">
              <a:spcBef>
                <a:spcPts val="0"/>
              </a:spcBef>
              <a:spcAft>
                <a:spcPts val="0"/>
              </a:spcAft>
              <a:buClr>
                <a:srgbClr val="000000"/>
              </a:buClr>
              <a:buSzPts val="1100"/>
              <a:buFont typeface="Arial"/>
              <a:buChar char="○"/>
            </a:pPr>
            <a:r>
              <a:rPr lang="en"/>
              <a:t>Upload documents and generating summary through invoke or stream</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Next</a:t>
            </a:r>
            <a:endParaRPr/>
          </a:p>
        </p:txBody>
      </p:sp>
      <p:sp>
        <p:nvSpPr>
          <p:cNvPr id="341" name="Google Shape;34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Move MongoDB calls to backend</a:t>
            </a:r>
            <a:endParaRPr/>
          </a:p>
          <a:p>
            <a:pPr indent="-342900" lvl="0" marL="457200" rtl="0" algn="l">
              <a:spcBef>
                <a:spcPts val="0"/>
              </a:spcBef>
              <a:spcAft>
                <a:spcPts val="0"/>
              </a:spcAft>
              <a:buSzPts val="1800"/>
              <a:buChar char="●"/>
            </a:pPr>
            <a:r>
              <a:rPr lang="en"/>
              <a:t>Swap NextAuth.js for FireBase Auth</a:t>
            </a:r>
            <a:endParaRPr/>
          </a:p>
          <a:p>
            <a:pPr indent="-342900" lvl="0" marL="457200" rtl="0" algn="l">
              <a:spcBef>
                <a:spcPts val="0"/>
              </a:spcBef>
              <a:spcAft>
                <a:spcPts val="0"/>
              </a:spcAft>
              <a:buSzPts val="1800"/>
              <a:buChar char="●"/>
            </a:pPr>
            <a:r>
              <a:rPr lang="en"/>
              <a:t>Strip any PII from uploaded documents</a:t>
            </a:r>
            <a:endParaRPr/>
          </a:p>
          <a:p>
            <a:pPr indent="-342900" lvl="0" marL="457200" rtl="0" algn="l">
              <a:spcBef>
                <a:spcPts val="0"/>
              </a:spcBef>
              <a:spcAft>
                <a:spcPts val="0"/>
              </a:spcAft>
              <a:buSzPts val="1800"/>
              <a:buChar char="●"/>
            </a:pPr>
            <a:r>
              <a:rPr lang="en"/>
              <a:t>Deploy Next.js app to Vercel</a:t>
            </a:r>
            <a:endParaRPr/>
          </a:p>
          <a:p>
            <a:pPr indent="-342900" lvl="0" marL="457200" rtl="0" algn="l">
              <a:spcBef>
                <a:spcPts val="0"/>
              </a:spcBef>
              <a:spcAft>
                <a:spcPts val="0"/>
              </a:spcAft>
              <a:buSzPts val="1800"/>
              <a:buChar char="●"/>
            </a:pPr>
            <a:r>
              <a:rPr lang="en"/>
              <a:t>Integration with LangGraph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Show and Tell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Repository links</a:t>
            </a:r>
            <a:endParaRPr/>
          </a:p>
        </p:txBody>
      </p:sp>
      <p:sp>
        <p:nvSpPr>
          <p:cNvPr id="352" name="Google Shape;352;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LangServe - </a:t>
            </a:r>
            <a:r>
              <a:rPr lang="en" u="sng">
                <a:solidFill>
                  <a:schemeClr val="hlink"/>
                </a:solidFill>
                <a:hlinkClick r:id="rId3"/>
              </a:rPr>
              <a:t>https://github.com/jacksonarnold/assistant-langserve-api/tree/main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Next.js - </a:t>
            </a:r>
            <a:r>
              <a:rPr lang="en" u="sng">
                <a:solidFill>
                  <a:schemeClr val="hlink"/>
                </a:solidFill>
                <a:hlinkClick r:id="rId4"/>
              </a:rPr>
              <a:t>https://github.com/jacksonarnold/summarizer-app</a:t>
            </a:r>
            <a:endParaRPr/>
          </a:p>
          <a:p>
            <a:pPr indent="0" lvl="0" marL="0" rtl="0" algn="l">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 With Me</a:t>
            </a:r>
            <a:endParaRPr/>
          </a:p>
        </p:txBody>
      </p:sp>
      <p:pic>
        <p:nvPicPr>
          <p:cNvPr id="358" name="Google Shape;358;p56"/>
          <p:cNvPicPr preferRelativeResize="0"/>
          <p:nvPr/>
        </p:nvPicPr>
        <p:blipFill>
          <a:blip r:embed="rId3">
            <a:alphaModFix/>
          </a:blip>
          <a:stretch>
            <a:fillRect/>
          </a:stretch>
        </p:blipFill>
        <p:spPr>
          <a:xfrm>
            <a:off x="5565150" y="1836850"/>
            <a:ext cx="1464125" cy="1464125"/>
          </a:xfrm>
          <a:prstGeom prst="rect">
            <a:avLst/>
          </a:prstGeom>
          <a:noFill/>
          <a:ln>
            <a:noFill/>
          </a:ln>
        </p:spPr>
      </p:pic>
      <p:sp>
        <p:nvSpPr>
          <p:cNvPr id="359" name="Google Shape;359;p56"/>
          <p:cNvSpPr txBox="1"/>
          <p:nvPr/>
        </p:nvSpPr>
        <p:spPr>
          <a:xfrm>
            <a:off x="5565150" y="1472350"/>
            <a:ext cx="17127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LinkedIn</a:t>
            </a:r>
            <a:endParaRPr sz="1800">
              <a:solidFill>
                <a:schemeClr val="accent3"/>
              </a:solidFill>
              <a:latin typeface="Proxima Nova"/>
              <a:ea typeface="Proxima Nova"/>
              <a:cs typeface="Proxima Nova"/>
              <a:sym typeface="Proxima Nova"/>
            </a:endParaRPr>
          </a:p>
        </p:txBody>
      </p:sp>
      <p:pic>
        <p:nvPicPr>
          <p:cNvPr id="360" name="Google Shape;360;p56"/>
          <p:cNvPicPr preferRelativeResize="0"/>
          <p:nvPr/>
        </p:nvPicPr>
        <p:blipFill>
          <a:blip r:embed="rId4">
            <a:alphaModFix/>
          </a:blip>
          <a:stretch>
            <a:fillRect/>
          </a:stretch>
        </p:blipFill>
        <p:spPr>
          <a:xfrm>
            <a:off x="1265050" y="1854525"/>
            <a:ext cx="1428750" cy="1428750"/>
          </a:xfrm>
          <a:prstGeom prst="rect">
            <a:avLst/>
          </a:prstGeom>
          <a:noFill/>
          <a:ln>
            <a:noFill/>
          </a:ln>
        </p:spPr>
      </p:pic>
      <p:sp>
        <p:nvSpPr>
          <p:cNvPr id="361" name="Google Shape;361;p56"/>
          <p:cNvSpPr txBox="1"/>
          <p:nvPr/>
        </p:nvSpPr>
        <p:spPr>
          <a:xfrm>
            <a:off x="1265050" y="1472338"/>
            <a:ext cx="17127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GitHub</a:t>
            </a:r>
            <a:endParaRPr sz="1800">
              <a:solidFill>
                <a:schemeClr val="accent3"/>
              </a:solidFill>
              <a:latin typeface="Proxima Nova"/>
              <a:ea typeface="Proxima Nova"/>
              <a:cs typeface="Proxima Nova"/>
              <a:sym typeface="Proxima Nova"/>
            </a:endParaRPr>
          </a:p>
        </p:txBody>
      </p:sp>
      <p:sp>
        <p:nvSpPr>
          <p:cNvPr id="362" name="Google Shape;362;p56"/>
          <p:cNvSpPr txBox="1"/>
          <p:nvPr/>
        </p:nvSpPr>
        <p:spPr>
          <a:xfrm>
            <a:off x="2376150" y="3862850"/>
            <a:ext cx="43917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Email: jacksonarnold96@gmail.com</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 See you next time - Hacky Hour 7/24</a:t>
            </a:r>
            <a:r>
              <a:rPr lang="en"/>
              <a:t> </a:t>
            </a:r>
            <a:endParaRPr/>
          </a:p>
        </p:txBody>
      </p:sp>
      <p:sp>
        <p:nvSpPr>
          <p:cNvPr id="368" name="Google Shape;368;p57"/>
          <p:cNvSpPr txBox="1"/>
          <p:nvPr>
            <p:ph idx="1" type="body"/>
          </p:nvPr>
        </p:nvSpPr>
        <p:spPr>
          <a:xfrm>
            <a:off x="268375"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Local Austin LangChain User Group</a:t>
            </a:r>
            <a:endParaRPr/>
          </a:p>
          <a:p>
            <a:pPr indent="-317500" lvl="1" marL="914400" rtl="0" algn="l">
              <a:spcBef>
                <a:spcPts val="0"/>
              </a:spcBef>
              <a:spcAft>
                <a:spcPts val="0"/>
              </a:spcAft>
              <a:buSzPts val="1400"/>
              <a:buChar char="○"/>
            </a:pPr>
            <a:r>
              <a:rPr lang="en"/>
              <a:t>Discord - </a:t>
            </a:r>
            <a:r>
              <a:rPr lang="en" u="sng">
                <a:solidFill>
                  <a:schemeClr val="accent5"/>
                </a:solidFill>
                <a:hlinkClick r:id="rId3">
                  <a:extLst>
                    <a:ext uri="{A12FA001-AC4F-418D-AE19-62706E023703}">
                      <ahyp:hlinkClr val="tx"/>
                    </a:ext>
                  </a:extLst>
                </a:hlinkClick>
              </a:rPr>
              <a:t>https://discord.gg/fjQfpwcsZX</a:t>
            </a:r>
            <a:endParaRPr/>
          </a:p>
          <a:p>
            <a:pPr indent="-317500" lvl="1" marL="914400" rtl="0" algn="l">
              <a:spcBef>
                <a:spcPts val="0"/>
              </a:spcBef>
              <a:spcAft>
                <a:spcPts val="0"/>
              </a:spcAft>
              <a:buSzPts val="1400"/>
              <a:buChar char="○"/>
            </a:pPr>
            <a:r>
              <a:rPr lang="en"/>
              <a:t>Github - </a:t>
            </a:r>
            <a:r>
              <a:rPr lang="en" u="sng">
                <a:solidFill>
                  <a:schemeClr val="hlink"/>
                </a:solidFill>
                <a:hlinkClick r:id="rId4"/>
              </a:rPr>
              <a:t>https://github.com/colinmcnamara/austin_langchain</a:t>
            </a:r>
            <a:endParaRPr/>
          </a:p>
          <a:p>
            <a:pPr indent="-317500" lvl="1" marL="914400" rtl="0" algn="l">
              <a:spcBef>
                <a:spcPts val="0"/>
              </a:spcBef>
              <a:spcAft>
                <a:spcPts val="0"/>
              </a:spcAft>
              <a:buSzPts val="1400"/>
              <a:buChar char="○"/>
            </a:pPr>
            <a:r>
              <a:rPr lang="en"/>
              <a:t>Meetup - </a:t>
            </a:r>
            <a:r>
              <a:rPr lang="en" u="sng">
                <a:solidFill>
                  <a:schemeClr val="hlink"/>
                </a:solidFill>
                <a:hlinkClick r:id="rId5"/>
              </a:rPr>
              <a:t>https://www.meetup.com/austin-lanchain-ai-group/</a:t>
            </a:r>
            <a:endParaRPr/>
          </a:p>
          <a:p>
            <a:pPr indent="-317500" lvl="1" marL="914400" rtl="0" algn="l">
              <a:spcBef>
                <a:spcPts val="0"/>
              </a:spcBef>
              <a:spcAft>
                <a:spcPts val="0"/>
              </a:spcAft>
              <a:buSzPts val="1400"/>
              <a:buChar char="○"/>
            </a:pPr>
            <a:r>
              <a:rPr lang="en"/>
              <a:t>Twitter - </a:t>
            </a:r>
            <a:r>
              <a:rPr lang="en" u="sng">
                <a:solidFill>
                  <a:schemeClr val="accent5"/>
                </a:solidFill>
                <a:hlinkClick r:id="rId6">
                  <a:extLst>
                    <a:ext uri="{A12FA001-AC4F-418D-AE19-62706E023703}">
                      <ahyp:hlinkClr val="tx"/>
                    </a:ext>
                  </a:extLst>
                </a:hlinkClick>
              </a:rPr>
              <a:t>@AustinLangChain</a:t>
            </a:r>
            <a:endParaRPr/>
          </a:p>
          <a:p>
            <a:pPr indent="-317500" lvl="1" marL="914400" rtl="0" algn="l">
              <a:spcBef>
                <a:spcPts val="0"/>
              </a:spcBef>
              <a:spcAft>
                <a:spcPts val="0"/>
              </a:spcAft>
              <a:buSzPts val="1400"/>
              <a:buChar char="○"/>
            </a:pPr>
            <a:r>
              <a:rPr lang="en"/>
              <a:t>Youtube - </a:t>
            </a:r>
            <a:r>
              <a:rPr lang="en" u="sng">
                <a:solidFill>
                  <a:schemeClr val="hlink"/>
                </a:solidFill>
                <a:hlinkClick r:id="rId7"/>
              </a:rPr>
              <a:t>https://www.youtube.com/@AustinLangChain</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
              <a:t>Monthly in person meetings &amp; workshops</a:t>
            </a:r>
            <a:endParaRPr/>
          </a:p>
          <a:p>
            <a:pPr indent="-342900" lvl="0" marL="457200" rtl="0" algn="l">
              <a:spcBef>
                <a:spcPts val="0"/>
              </a:spcBef>
              <a:spcAft>
                <a:spcPts val="0"/>
              </a:spcAft>
              <a:buSzPts val="1800"/>
              <a:buChar char="●"/>
            </a:pPr>
            <a:r>
              <a:rPr lang="en"/>
              <a:t>Monthly Hacky Hours</a:t>
            </a:r>
            <a:endParaRPr/>
          </a:p>
          <a:p>
            <a:pPr indent="-342900" lvl="0" marL="457200" rtl="0" algn="l">
              <a:spcBef>
                <a:spcPts val="0"/>
              </a:spcBef>
              <a:spcAft>
                <a:spcPts val="0"/>
              </a:spcAft>
              <a:buSzPts val="1800"/>
              <a:buChar char="●"/>
            </a:pPr>
            <a:r>
              <a:rPr lang="en"/>
              <a:t>Tuesdays &amp; Thursdays @ 2 CDT Office Hours</a:t>
            </a:r>
            <a:endParaRPr/>
          </a:p>
          <a:p>
            <a:pPr indent="0" lvl="0" marL="457200" rtl="0" algn="l">
              <a:spcBef>
                <a:spcPts val="1200"/>
              </a:spcBef>
              <a:spcAft>
                <a:spcPts val="1200"/>
              </a:spcAft>
              <a:buNone/>
            </a:pPr>
            <a:r>
              <a:t/>
            </a:r>
            <a:endParaRPr/>
          </a:p>
        </p:txBody>
      </p:sp>
      <p:pic>
        <p:nvPicPr>
          <p:cNvPr id="369" name="Google Shape;369;p57"/>
          <p:cNvPicPr preferRelativeResize="0"/>
          <p:nvPr/>
        </p:nvPicPr>
        <p:blipFill>
          <a:blip r:embed="rId8">
            <a:alphaModFix/>
          </a:blip>
          <a:stretch>
            <a:fillRect/>
          </a:stretch>
        </p:blipFill>
        <p:spPr>
          <a:xfrm>
            <a:off x="6413349" y="1444175"/>
            <a:ext cx="2064749" cy="2029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LangChain Overview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Colin McNamara</a:t>
            </a:r>
            <a:endParaRPr/>
          </a:p>
        </p:txBody>
      </p:sp>
      <p:sp>
        <p:nvSpPr>
          <p:cNvPr id="95" name="Google Shape;95;p17"/>
          <p:cNvSpPr txBox="1"/>
          <p:nvPr>
            <p:ph idx="1" type="body"/>
          </p:nvPr>
        </p:nvSpPr>
        <p:spPr>
          <a:xfrm>
            <a:off x="311700" y="1727100"/>
            <a:ext cx="5588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b="1" lang="en"/>
              <a:t>Home:</a:t>
            </a:r>
            <a:r>
              <a:rPr lang="en"/>
              <a:t> Austin, East Side</a:t>
            </a:r>
            <a:endParaRPr/>
          </a:p>
          <a:p>
            <a:pPr indent="-334327" lvl="0" marL="457200" rtl="0" algn="l">
              <a:spcBef>
                <a:spcPts val="0"/>
              </a:spcBef>
              <a:spcAft>
                <a:spcPts val="0"/>
              </a:spcAft>
              <a:buSzPct val="100000"/>
              <a:buChar char="●"/>
            </a:pPr>
            <a:r>
              <a:rPr b="1" lang="en"/>
              <a:t>Work: </a:t>
            </a:r>
            <a:r>
              <a:rPr lang="en"/>
              <a:t>Managing Partner, Engineering &amp; Finance @ Always Cool Brands</a:t>
            </a:r>
            <a:endParaRPr/>
          </a:p>
          <a:p>
            <a:pPr indent="-334327" lvl="0" marL="457200" rtl="0" algn="l">
              <a:spcBef>
                <a:spcPts val="0"/>
              </a:spcBef>
              <a:spcAft>
                <a:spcPts val="0"/>
              </a:spcAft>
              <a:buSzPct val="100000"/>
              <a:buChar char="●"/>
            </a:pPr>
            <a:r>
              <a:rPr b="1" lang="en"/>
              <a:t>Background:</a:t>
            </a:r>
            <a:r>
              <a:rPr lang="en"/>
              <a:t> Hyperscale Cloud Engineering &amp; Operations</a:t>
            </a:r>
            <a:endParaRPr/>
          </a:p>
          <a:p>
            <a:pPr indent="-334327" lvl="0" marL="457200" rtl="0" algn="l">
              <a:spcBef>
                <a:spcPts val="0"/>
              </a:spcBef>
              <a:spcAft>
                <a:spcPts val="0"/>
              </a:spcAft>
              <a:buSzPct val="100000"/>
              <a:buChar char="●"/>
            </a:pPr>
            <a:r>
              <a:rPr b="1" lang="en"/>
              <a:t>FOSS:</a:t>
            </a:r>
            <a:r>
              <a:rPr lang="en"/>
              <a:t> Linux, OpenStack, OpenDaylight, …</a:t>
            </a:r>
            <a:endParaRPr/>
          </a:p>
          <a:p>
            <a:pPr indent="-334327" lvl="0" marL="457200" rtl="0" algn="l">
              <a:spcBef>
                <a:spcPts val="0"/>
              </a:spcBef>
              <a:spcAft>
                <a:spcPts val="0"/>
              </a:spcAft>
              <a:buSzPct val="100000"/>
              <a:buChar char="●"/>
            </a:pPr>
            <a:r>
              <a:rPr b="1" lang="en"/>
              <a:t>Using LangChain:</a:t>
            </a:r>
            <a:r>
              <a:rPr lang="en"/>
              <a:t> Business operations</a:t>
            </a:r>
            <a:endParaRPr/>
          </a:p>
          <a:p>
            <a:pPr indent="-334327" lvl="0" marL="457200" rtl="0" algn="l">
              <a:spcBef>
                <a:spcPts val="0"/>
              </a:spcBef>
              <a:spcAft>
                <a:spcPts val="0"/>
              </a:spcAft>
              <a:buSzPct val="100000"/>
              <a:buChar char="●"/>
            </a:pPr>
            <a:r>
              <a:rPr b="1" lang="en"/>
              <a:t>Socials:</a:t>
            </a:r>
            <a:r>
              <a:rPr lang="en"/>
              <a:t> </a:t>
            </a:r>
            <a:endParaRPr/>
          </a:p>
          <a:p>
            <a:pPr indent="-310832" lvl="1" marL="1371600" rtl="0" algn="l">
              <a:spcBef>
                <a:spcPts val="0"/>
              </a:spcBef>
              <a:spcAft>
                <a:spcPts val="0"/>
              </a:spcAft>
              <a:buSzPct val="100000"/>
              <a:buChar char="○"/>
            </a:pPr>
            <a:r>
              <a:rPr lang="en"/>
              <a:t>WWW </a:t>
            </a:r>
            <a:r>
              <a:rPr lang="en" u="sng">
                <a:solidFill>
                  <a:schemeClr val="hlink"/>
                </a:solidFill>
                <a:hlinkClick r:id="rId3"/>
              </a:rPr>
              <a:t>http://www.colinmcnamara.com</a:t>
            </a:r>
            <a:r>
              <a:rPr lang="en"/>
              <a:t> </a:t>
            </a:r>
            <a:endParaRPr/>
          </a:p>
          <a:p>
            <a:pPr indent="-310832" lvl="1" marL="1371600" rtl="0" algn="l">
              <a:spcBef>
                <a:spcPts val="0"/>
              </a:spcBef>
              <a:spcAft>
                <a:spcPts val="0"/>
              </a:spcAft>
              <a:buSzPct val="100000"/>
              <a:buChar char="○"/>
            </a:pPr>
            <a:r>
              <a:rPr lang="en"/>
              <a:t>Linkedin </a:t>
            </a:r>
            <a:r>
              <a:rPr lang="en" u="sng">
                <a:solidFill>
                  <a:schemeClr val="hlink"/>
                </a:solidFill>
                <a:hlinkClick r:id="rId4"/>
              </a:rPr>
              <a:t>https://www.linkedin.com/in/colinmcnamara/</a:t>
            </a:r>
            <a:endParaRPr/>
          </a:p>
          <a:p>
            <a:pPr indent="-310832" lvl="1" marL="1371600" rtl="0" algn="l">
              <a:spcBef>
                <a:spcPts val="0"/>
              </a:spcBef>
              <a:spcAft>
                <a:spcPts val="0"/>
              </a:spcAft>
              <a:buSzPct val="100000"/>
              <a:buChar char="○"/>
            </a:pPr>
            <a:r>
              <a:rPr lang="en"/>
              <a:t>X(Twitter) </a:t>
            </a:r>
            <a:r>
              <a:rPr lang="en" u="sng">
                <a:solidFill>
                  <a:schemeClr val="accent5"/>
                </a:solidFill>
                <a:hlinkClick r:id="rId5">
                  <a:extLst>
                    <a:ext uri="{A12FA001-AC4F-418D-AE19-62706E023703}">
                      <ahyp:hlinkClr val="tx"/>
                    </a:ext>
                  </a:extLst>
                </a:hlinkClick>
              </a:rPr>
              <a:t>@colinmcnamara</a:t>
            </a:r>
            <a:r>
              <a:rPr lang="en"/>
              <a:t> </a:t>
            </a:r>
            <a:endParaRPr/>
          </a:p>
          <a:p>
            <a:pPr indent="0" lvl="0" marL="1371600" rtl="0" algn="l">
              <a:spcBef>
                <a:spcPts val="1200"/>
              </a:spcBef>
              <a:spcAft>
                <a:spcPts val="1200"/>
              </a:spcAft>
              <a:buNone/>
            </a:pPr>
            <a:r>
              <a:t/>
            </a:r>
            <a:endParaRPr/>
          </a:p>
        </p:txBody>
      </p:sp>
      <p:pic>
        <p:nvPicPr>
          <p:cNvPr id="96" name="Google Shape;96;p17"/>
          <p:cNvPicPr preferRelativeResize="0"/>
          <p:nvPr/>
        </p:nvPicPr>
        <p:blipFill>
          <a:blip r:embed="rId6">
            <a:alphaModFix/>
          </a:blip>
          <a:stretch>
            <a:fillRect/>
          </a:stretch>
        </p:blipFill>
        <p:spPr>
          <a:xfrm>
            <a:off x="5476750" y="92950"/>
            <a:ext cx="3583675" cy="3192750"/>
          </a:xfrm>
          <a:prstGeom prst="rect">
            <a:avLst/>
          </a:prstGeom>
          <a:noFill/>
          <a:ln>
            <a:noFill/>
          </a:ln>
        </p:spPr>
      </p:pic>
      <p:pic>
        <p:nvPicPr>
          <p:cNvPr id="97" name="Google Shape;97;p17"/>
          <p:cNvPicPr preferRelativeResize="0"/>
          <p:nvPr/>
        </p:nvPicPr>
        <p:blipFill>
          <a:blip r:embed="rId7">
            <a:alphaModFix/>
          </a:blip>
          <a:stretch>
            <a:fillRect/>
          </a:stretch>
        </p:blipFill>
        <p:spPr>
          <a:xfrm>
            <a:off x="6326738" y="3257575"/>
            <a:ext cx="1883705" cy="1794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LangChain (Upstream) Project</a:t>
            </a:r>
            <a:endParaRPr/>
          </a:p>
        </p:txBody>
      </p:sp>
      <p:sp>
        <p:nvSpPr>
          <p:cNvPr id="103" name="Google Shape;103;p18"/>
          <p:cNvSpPr/>
          <p:nvPr/>
        </p:nvSpPr>
        <p:spPr>
          <a:xfrm>
            <a:off x="659600" y="3854775"/>
            <a:ext cx="7947900" cy="79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LangChain Python Library </a:t>
            </a:r>
            <a:endParaRPr/>
          </a:p>
          <a:p>
            <a:pPr indent="0" lvl="0" marL="0" rtl="0" algn="ctr">
              <a:spcBef>
                <a:spcPts val="0"/>
              </a:spcBef>
              <a:spcAft>
                <a:spcPts val="0"/>
              </a:spcAft>
              <a:buNone/>
            </a:pPr>
            <a:r>
              <a:rPr lang="en"/>
              <a:t>Open Source (Free)</a:t>
            </a:r>
            <a:endParaRPr/>
          </a:p>
        </p:txBody>
      </p:sp>
      <p:sp>
        <p:nvSpPr>
          <p:cNvPr id="104" name="Google Shape;104;p18"/>
          <p:cNvSpPr/>
          <p:nvPr/>
        </p:nvSpPr>
        <p:spPr>
          <a:xfrm>
            <a:off x="659600" y="2894450"/>
            <a:ext cx="3912300" cy="79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LangSmith</a:t>
            </a:r>
            <a:endParaRPr/>
          </a:p>
          <a:p>
            <a:pPr indent="0" lvl="0" marL="0" rtl="0" algn="ctr">
              <a:spcBef>
                <a:spcPts val="0"/>
              </a:spcBef>
              <a:spcAft>
                <a:spcPts val="0"/>
              </a:spcAft>
              <a:buNone/>
            </a:pPr>
            <a:r>
              <a:rPr lang="en"/>
              <a:t>Freemium Dev Tool</a:t>
            </a:r>
            <a:endParaRPr/>
          </a:p>
        </p:txBody>
      </p:sp>
      <p:sp>
        <p:nvSpPr>
          <p:cNvPr id="105" name="Google Shape;105;p18"/>
          <p:cNvSpPr/>
          <p:nvPr/>
        </p:nvSpPr>
        <p:spPr>
          <a:xfrm>
            <a:off x="4695200" y="2894450"/>
            <a:ext cx="3912300" cy="79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LangGraph Cloud</a:t>
            </a:r>
            <a:endParaRPr/>
          </a:p>
          <a:p>
            <a:pPr indent="0" lvl="0" marL="0" rtl="0" algn="ctr">
              <a:spcBef>
                <a:spcPts val="0"/>
              </a:spcBef>
              <a:spcAft>
                <a:spcPts val="0"/>
              </a:spcAft>
              <a:buNone/>
            </a:pPr>
            <a:r>
              <a:rPr lang="en"/>
              <a:t>Hosted / K8s solution</a:t>
            </a:r>
            <a:endParaRPr/>
          </a:p>
        </p:txBody>
      </p:sp>
      <p:sp>
        <p:nvSpPr>
          <p:cNvPr id="106" name="Google Shape;106;p18"/>
          <p:cNvSpPr txBox="1"/>
          <p:nvPr/>
        </p:nvSpPr>
        <p:spPr>
          <a:xfrm>
            <a:off x="693675" y="1148950"/>
            <a:ext cx="7913700" cy="15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Blog - </a:t>
            </a:r>
            <a:r>
              <a:rPr lang="en" sz="1800" u="sng">
                <a:solidFill>
                  <a:schemeClr val="hlink"/>
                </a:solidFill>
                <a:hlinkClick r:id="rId3"/>
              </a:rPr>
              <a:t>https://blog.langchain.dev/</a:t>
            </a:r>
            <a:endParaRPr sz="1800">
              <a:solidFill>
                <a:schemeClr val="dk2"/>
              </a:solidFill>
            </a:endParaRPr>
          </a:p>
          <a:p>
            <a:pPr indent="0" lvl="0" marL="0" rtl="0" algn="l">
              <a:spcBef>
                <a:spcPts val="0"/>
              </a:spcBef>
              <a:spcAft>
                <a:spcPts val="0"/>
              </a:spcAft>
              <a:buNone/>
            </a:pPr>
            <a:r>
              <a:rPr lang="en" sz="1800">
                <a:solidFill>
                  <a:schemeClr val="dk2"/>
                </a:solidFill>
              </a:rPr>
              <a:t>Repo - </a:t>
            </a:r>
            <a:r>
              <a:rPr lang="en" sz="1800" u="sng">
                <a:solidFill>
                  <a:schemeClr val="hlink"/>
                </a:solidFill>
                <a:hlinkClick r:id="rId4"/>
              </a:rPr>
              <a:t>https://github.com/langchain-ai/langchain</a:t>
            </a:r>
            <a:endParaRPr sz="1800">
              <a:solidFill>
                <a:schemeClr val="dk2"/>
              </a:solidFill>
            </a:endParaRPr>
          </a:p>
          <a:p>
            <a:pPr indent="0" lvl="0" marL="0" rtl="0" algn="l">
              <a:spcBef>
                <a:spcPts val="0"/>
              </a:spcBef>
              <a:spcAft>
                <a:spcPts val="0"/>
              </a:spcAft>
              <a:buNone/>
            </a:pPr>
            <a:r>
              <a:rPr lang="en" sz="1800">
                <a:solidFill>
                  <a:schemeClr val="dk2"/>
                </a:solidFill>
              </a:rPr>
              <a:t>Founder - Harrison Chase</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07" name="Google Shape;107;p18"/>
          <p:cNvPicPr preferRelativeResize="0"/>
          <p:nvPr/>
        </p:nvPicPr>
        <p:blipFill rotWithShape="1">
          <a:blip r:embed="rId5">
            <a:alphaModFix/>
          </a:blip>
          <a:srcRect b="38187" l="24178" r="36552" t="19789"/>
          <a:stretch/>
        </p:blipFill>
        <p:spPr>
          <a:xfrm>
            <a:off x="5800700" y="501775"/>
            <a:ext cx="2951999" cy="2104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LangGraph - User / Supervisor pattern</a:t>
            </a:r>
            <a:endParaRPr/>
          </a:p>
        </p:txBody>
      </p:sp>
      <p:sp>
        <p:nvSpPr>
          <p:cNvPr id="113" name="Google Shape;11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9"/>
          <p:cNvPicPr preferRelativeResize="0"/>
          <p:nvPr/>
        </p:nvPicPr>
        <p:blipFill>
          <a:blip r:embed="rId3">
            <a:alphaModFix/>
          </a:blip>
          <a:stretch>
            <a:fillRect/>
          </a:stretch>
        </p:blipFill>
        <p:spPr>
          <a:xfrm>
            <a:off x="709107" y="1017725"/>
            <a:ext cx="6837443" cy="4104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LangChain Agent Key Concepts</a:t>
            </a:r>
            <a:endParaRPr/>
          </a:p>
        </p:txBody>
      </p:sp>
      <p:sp>
        <p:nvSpPr>
          <p:cNvPr id="120" name="Google Shape;120;p20"/>
          <p:cNvSpPr txBox="1"/>
          <p:nvPr>
            <p:ph idx="1" type="body"/>
          </p:nvPr>
        </p:nvSpPr>
        <p:spPr>
          <a:xfrm>
            <a:off x="311700" y="1143400"/>
            <a:ext cx="4215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Agents</a:t>
            </a:r>
            <a:endParaRPr/>
          </a:p>
          <a:p>
            <a:pPr indent="-317500" lvl="1" marL="914400" rtl="0" algn="l">
              <a:spcBef>
                <a:spcPts val="0"/>
              </a:spcBef>
              <a:spcAft>
                <a:spcPts val="0"/>
              </a:spcAft>
              <a:buSzPts val="1400"/>
              <a:buChar char="○"/>
            </a:pPr>
            <a:r>
              <a:rPr lang="en"/>
              <a:t>Independent Entity </a:t>
            </a:r>
            <a:endParaRPr/>
          </a:p>
          <a:p>
            <a:pPr indent="-317500" lvl="1" marL="914400" rtl="0" algn="l">
              <a:spcBef>
                <a:spcPts val="0"/>
              </a:spcBef>
              <a:spcAft>
                <a:spcPts val="0"/>
              </a:spcAft>
              <a:buSzPts val="1400"/>
              <a:buChar char="○"/>
            </a:pPr>
            <a:r>
              <a:rPr lang="en"/>
              <a:t>Has access to tools</a:t>
            </a:r>
            <a:endParaRPr/>
          </a:p>
          <a:p>
            <a:pPr indent="-317500" lvl="1" marL="914400" rtl="0" algn="l">
              <a:spcBef>
                <a:spcPts val="0"/>
              </a:spcBef>
              <a:spcAft>
                <a:spcPts val="0"/>
              </a:spcAft>
              <a:buSzPts val="1400"/>
              <a:buChar char="○"/>
            </a:pPr>
            <a:r>
              <a:rPr lang="en"/>
              <a:t>Reasons, Acts (ReAct)</a:t>
            </a:r>
            <a:endParaRPr/>
          </a:p>
          <a:p>
            <a:pPr indent="-317500" lvl="1" marL="914400" rtl="0" algn="l">
              <a:spcBef>
                <a:spcPts val="0"/>
              </a:spcBef>
              <a:spcAft>
                <a:spcPts val="0"/>
              </a:spcAft>
              <a:buSzPts val="1400"/>
              <a:buChar char="○"/>
            </a:pPr>
            <a:r>
              <a:rPr lang="en"/>
              <a:t>Combination of </a:t>
            </a:r>
            <a:endParaRPr/>
          </a:p>
          <a:p>
            <a:pPr indent="-317500" lvl="2" marL="1371600" rtl="0" algn="l">
              <a:spcBef>
                <a:spcPts val="0"/>
              </a:spcBef>
              <a:spcAft>
                <a:spcPts val="0"/>
              </a:spcAft>
              <a:buSzPts val="1400"/>
              <a:buChar char="■"/>
            </a:pPr>
            <a:r>
              <a:rPr lang="en"/>
              <a:t>LLM</a:t>
            </a:r>
            <a:endParaRPr/>
          </a:p>
          <a:p>
            <a:pPr indent="-317500" lvl="2" marL="1371600" rtl="0" algn="l">
              <a:spcBef>
                <a:spcPts val="0"/>
              </a:spcBef>
              <a:spcAft>
                <a:spcPts val="0"/>
              </a:spcAft>
              <a:buSzPts val="1400"/>
              <a:buChar char="■"/>
            </a:pPr>
            <a:r>
              <a:rPr lang="en"/>
              <a:t>Code</a:t>
            </a:r>
            <a:endParaRPr/>
          </a:p>
          <a:p>
            <a:pPr indent="-317500" lvl="2" marL="1371600" rtl="0" algn="l">
              <a:spcBef>
                <a:spcPts val="0"/>
              </a:spcBef>
              <a:spcAft>
                <a:spcPts val="0"/>
              </a:spcAft>
              <a:buSzPts val="1400"/>
              <a:buChar char="■"/>
            </a:pPr>
            <a:r>
              <a:rPr lang="en"/>
              <a:t>Memory</a:t>
            </a:r>
            <a:endParaRPr/>
          </a:p>
          <a:p>
            <a:pPr indent="-317500" lvl="2" marL="1371600" rtl="0" algn="l">
              <a:spcBef>
                <a:spcPts val="0"/>
              </a:spcBef>
              <a:spcAft>
                <a:spcPts val="0"/>
              </a:spcAft>
              <a:buSzPts val="1400"/>
              <a:buChar char="■"/>
            </a:pPr>
            <a:r>
              <a:rPr lang="en"/>
              <a:t>Tools</a:t>
            </a:r>
            <a:endParaRPr/>
          </a:p>
          <a:p>
            <a:pPr indent="0" lvl="0" marL="457200" rtl="0" algn="l">
              <a:spcBef>
                <a:spcPts val="1200"/>
              </a:spcBef>
              <a:spcAft>
                <a:spcPts val="1200"/>
              </a:spcAft>
              <a:buNone/>
            </a:pPr>
            <a:r>
              <a:t/>
            </a:r>
            <a:endParaRPr/>
          </a:p>
        </p:txBody>
      </p:sp>
      <p:sp>
        <p:nvSpPr>
          <p:cNvPr id="121" name="Google Shape;121;p20"/>
          <p:cNvSpPr txBox="1"/>
          <p:nvPr>
            <p:ph idx="1" type="body"/>
          </p:nvPr>
        </p:nvSpPr>
        <p:spPr>
          <a:xfrm>
            <a:off x="4800250" y="1268575"/>
            <a:ext cx="421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0"/>
          <p:cNvPicPr preferRelativeResize="0"/>
          <p:nvPr/>
        </p:nvPicPr>
        <p:blipFill rotWithShape="1">
          <a:blip r:embed="rId3">
            <a:alphaModFix/>
          </a:blip>
          <a:srcRect b="0" l="0" r="0" t="14864"/>
          <a:stretch/>
        </p:blipFill>
        <p:spPr>
          <a:xfrm>
            <a:off x="3875100" y="1225073"/>
            <a:ext cx="5182351" cy="3253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50">
                <a:highlight>
                  <a:srgbClr val="FFFFFF"/>
                </a:highlight>
              </a:rPr>
              <a:t>Hierarchical Teams</a:t>
            </a:r>
            <a:endParaRPr sz="4100"/>
          </a:p>
        </p:txBody>
      </p:sp>
      <p:sp>
        <p:nvSpPr>
          <p:cNvPr id="128" name="Google Shape;12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 name="Google Shape;129;p21"/>
          <p:cNvPicPr preferRelativeResize="0"/>
          <p:nvPr/>
        </p:nvPicPr>
        <p:blipFill>
          <a:blip r:embed="rId3">
            <a:alphaModFix/>
          </a:blip>
          <a:stretch>
            <a:fillRect/>
          </a:stretch>
        </p:blipFill>
        <p:spPr>
          <a:xfrm>
            <a:off x="2565534" y="1152475"/>
            <a:ext cx="5642214" cy="399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